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iW39r7geTI9iQfqvsB0WYx/1VX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714D3B-AAF1-4143-9872-B0D14BB50916}">
  <a:tblStyle styleId="{63714D3B-AAF1-4143-9872-B0D14BB5091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GA everybody</a:t>
            </a:r>
            <a:endParaRPr/>
          </a:p>
          <a:p>
            <a:pPr indent="0" lvl="0" marL="0" rtl="0" algn="l">
              <a:spcBef>
                <a:spcPts val="0"/>
              </a:spcBef>
              <a:spcAft>
                <a:spcPts val="0"/>
              </a:spcAft>
              <a:buNone/>
            </a:pPr>
            <a:r>
              <a:rPr lang="en-US"/>
              <a:t>My name is and with my colleagues we’re going to talk about WiFi Security Protocols</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second attack </a:t>
            </a:r>
            <a:r>
              <a:rPr lang="en-US"/>
              <a:t>is brute force. It’s a type of cyberattack where an attacker tries every combination of characters in order to guess a password or encryption key. We will use it to exploit the four-way handshake </a:t>
            </a:r>
            <a:r>
              <a:rPr lang="en-US"/>
              <a:t>vulnerability</a:t>
            </a:r>
            <a:r>
              <a:rPr lang="en-US"/>
              <a:t> in WPA protocol. This attack can be successful against weak passwords or encryption keys that are short or that are commonly used.</a:t>
            </a:r>
            <a:endParaRPr/>
          </a:p>
        </p:txBody>
      </p:sp>
      <p:sp>
        <p:nvSpPr>
          <p:cNvPr id="259" name="Google Shape;25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first step of the attack is to use the airmon tool in order to put the wireless interface into monitoring mode. In</a:t>
            </a:r>
            <a:r>
              <a:rPr lang="en-US"/>
              <a:t> our case we will use (wlan0) to perform the attack.</a:t>
            </a:r>
            <a:endParaRPr/>
          </a:p>
        </p:txBody>
      </p:sp>
      <p:sp>
        <p:nvSpPr>
          <p:cNvPr id="269" name="Google Shape;26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Executing the previous command t</a:t>
            </a:r>
            <a:r>
              <a:rPr lang="en-US"/>
              <a:t>his will search all nearby wireless networks and </a:t>
            </a:r>
            <a:r>
              <a:rPr lang="en-US"/>
              <a:t>will give us a list of available networks with their information. We chose the first wireless network to implement our attack from the list, and store its MAC address to use it later.</a:t>
            </a:r>
            <a:endParaRPr/>
          </a:p>
        </p:txBody>
      </p:sp>
      <p:sp>
        <p:nvSpPr>
          <p:cNvPr id="277" name="Google Shape;2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a:t>
            </a:r>
            <a:r>
              <a:rPr lang="en-US"/>
              <a:t>to start collecting data packets between the targeted access point and the connected devices </a:t>
            </a:r>
            <a:r>
              <a:rPr lang="en-US"/>
              <a:t>we use airodump-ng tool </a:t>
            </a:r>
            <a:r>
              <a:rPr lang="en-US"/>
              <a:t>. </a:t>
            </a:r>
            <a:endParaRPr/>
          </a:p>
          <a:p>
            <a:pPr indent="0" lvl="0" marL="0" rtl="0" algn="l">
              <a:spcBef>
                <a:spcPts val="0"/>
              </a:spcBef>
              <a:spcAft>
                <a:spcPts val="0"/>
              </a:spcAft>
              <a:buNone/>
            </a:pPr>
            <a:r>
              <a:rPr lang="en-US"/>
              <a:t>To use this tool we specified the following arguments: </a:t>
            </a:r>
            <a:r>
              <a:rPr lang="en-US"/>
              <a:t>channel 2 as the </a:t>
            </a:r>
            <a:r>
              <a:rPr lang="en-US"/>
              <a:t>network traffic , the  </a:t>
            </a:r>
            <a:r>
              <a:rPr lang="en-US"/>
              <a:t>file name "capture"  which is used for </a:t>
            </a:r>
            <a:r>
              <a:rPr lang="en-US"/>
              <a:t>writing the captured traffic, and the MAC address of the target </a:t>
            </a:r>
            <a:r>
              <a:rPr lang="en-US"/>
              <a:t>access</a:t>
            </a:r>
            <a:r>
              <a:rPr lang="en-US"/>
              <a:t> point that we got previously.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wlan0mon argument specifies the name of the wireless network interface that the tool will use to capture the traffic, and the "mon" part of the name indicates that the interface is in monitor mode, which is required to capture wireless network traffic.</a:t>
            </a:r>
            <a:endParaRPr/>
          </a:p>
        </p:txBody>
      </p:sp>
      <p:sp>
        <p:nvSpPr>
          <p:cNvPr id="285" name="Google Shape;2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a:t>
            </a:r>
            <a:r>
              <a:rPr lang="en-US"/>
              <a:t>second</a:t>
            </a:r>
            <a:r>
              <a:rPr lang="en-US"/>
              <a:t> part of the attack is to perform deauthentication attack and our goal is to </a:t>
            </a:r>
            <a:r>
              <a:rPr lang="en-US"/>
              <a:t>disconnect</a:t>
            </a:r>
            <a:r>
              <a:rPr lang="en-US"/>
              <a:t> a client from the targeted access point. To perform this attack, we used airplay tool to send a series of forged deauthentication packets to the target access point to end the communication session with the client and force re-authentication process.</a:t>
            </a:r>
            <a:endParaRPr/>
          </a:p>
        </p:txBody>
      </p:sp>
      <p:sp>
        <p:nvSpPr>
          <p:cNvPr id="293" name="Google Shape;29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After </a:t>
            </a:r>
            <a:r>
              <a:rPr lang="en-US"/>
              <a:t>disconnecting</a:t>
            </a:r>
            <a:r>
              <a:rPr lang="en-US"/>
              <a:t> the client with AP, we wait until we capture a handshake packet when the client tries to re-authenticate to the AP.</a:t>
            </a:r>
            <a:endParaRPr/>
          </a:p>
        </p:txBody>
      </p:sp>
      <p:sp>
        <p:nvSpPr>
          <p:cNvPr id="301" name="Google Shape;3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When we capture a handshake packet we use it to </a:t>
            </a:r>
            <a:r>
              <a:rPr lang="en-US"/>
              <a:t>crack the WPA pre-shared key. First, we created a dictionary that </a:t>
            </a:r>
            <a:r>
              <a:rPr lang="en-US"/>
              <a:t>contains</a:t>
            </a:r>
            <a:r>
              <a:rPr lang="en-US"/>
              <a:t> a wordlist. Then we used aircrack-ng tool to automate the brute force attack. This tool will start attempting to crack the pre-shared key and depending on the speed of your CPU and the size of the dictionary, this could take hours, or maybe even days.</a:t>
            </a:r>
            <a:endParaRPr sz="1050">
              <a:solidFill>
                <a:srgbClr val="333333"/>
              </a:solidFill>
              <a:highlight>
                <a:srgbClr val="FFFFFF"/>
              </a:highlight>
              <a:latin typeface="Arial"/>
              <a:ea typeface="Arial"/>
              <a:cs typeface="Arial"/>
              <a:sym typeface="Arial"/>
            </a:endParaRPr>
          </a:p>
          <a:p>
            <a:pPr indent="0" lvl="0" marL="0" rtl="0" algn="l">
              <a:spcBef>
                <a:spcPts val="0"/>
              </a:spcBef>
              <a:spcAft>
                <a:spcPts val="0"/>
              </a:spcAft>
              <a:buNone/>
            </a:pPr>
            <a:r>
              <a:t/>
            </a:r>
            <a:endParaRPr sz="1050">
              <a:solidFill>
                <a:srgbClr val="333333"/>
              </a:solidFill>
              <a:highlight>
                <a:srgbClr val="FFFFFF"/>
              </a:highlight>
              <a:latin typeface="Arial"/>
              <a:ea typeface="Arial"/>
              <a:cs typeface="Arial"/>
              <a:sym typeface="Arial"/>
            </a:endParaRPr>
          </a:p>
        </p:txBody>
      </p:sp>
      <p:sp>
        <p:nvSpPr>
          <p:cNvPr id="310" name="Google Shape;3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when the aircrack tool finds a match with the dictionary, the terminal will show the following screen which </a:t>
            </a:r>
            <a:r>
              <a:rPr lang="en-US"/>
              <a:t>indicates</a:t>
            </a:r>
            <a:r>
              <a:rPr lang="en-US"/>
              <a:t> the key has been found. </a:t>
            </a:r>
            <a:endParaRPr/>
          </a:p>
        </p:txBody>
      </p:sp>
      <p:sp>
        <p:nvSpPr>
          <p:cNvPr id="318" name="Google Shape;3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In this presentation, we will go through:</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1.</a:t>
            </a:r>
            <a:r>
              <a:rPr lang="en-US"/>
              <a:t>A small background</a:t>
            </a:r>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2.</a:t>
            </a:r>
            <a:r>
              <a:rPr lang="en-US"/>
              <a:t>The main features of WiFi Protocols</a:t>
            </a:r>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3.</a:t>
            </a:r>
            <a:r>
              <a:rPr lang="en-US"/>
              <a:t>The attacks and countermeasures</a:t>
            </a:r>
            <a:endParaRPr>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a:t>It’s worth mentioning that we worked on 8 attacks for the report, but for the purpose of the presentation we will only talk about 3 of them</a:t>
            </a:r>
            <a:endParaRPr/>
          </a:p>
          <a:p>
            <a:pPr indent="0" lvl="0" marL="0" rtl="0" algn="l">
              <a:spcBef>
                <a:spcPts val="0"/>
              </a:spcBef>
              <a:spcAft>
                <a:spcPts val="0"/>
              </a:spcAft>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To talk about Wifi we have to travel in time to 1985</a:t>
            </a:r>
            <a:endParaRPr/>
          </a:p>
          <a:p>
            <a:pPr indent="0" lvl="0" marL="0" rtl="0" algn="l">
              <a:lnSpc>
                <a:spcPct val="115000"/>
              </a:lnSpc>
              <a:spcBef>
                <a:spcPts val="0"/>
              </a:spcBef>
              <a:spcAft>
                <a:spcPts val="0"/>
              </a:spcAft>
              <a:buClr>
                <a:schemeClr val="dk1"/>
              </a:buClr>
              <a:buSzPts val="1100"/>
              <a:buFont typeface="Arial"/>
              <a:buNone/>
            </a:pPr>
            <a:r>
              <a:rPr lang="en-US"/>
              <a:t>However, it was in 1997 that the WEP protocol was introduced by the IEEE, then in 2003 and 2004, WPA and WPA2 were born to reduce WEP vulnerabilities.</a:t>
            </a:r>
            <a:endParaRPr/>
          </a:p>
          <a:p>
            <a:pPr indent="0" lvl="0" marL="0" rtl="0" algn="l">
              <a:lnSpc>
                <a:spcPct val="115000"/>
              </a:lnSpc>
              <a:spcBef>
                <a:spcPts val="0"/>
              </a:spcBef>
              <a:spcAft>
                <a:spcPts val="0"/>
              </a:spcAft>
              <a:buClr>
                <a:schemeClr val="dk1"/>
              </a:buClr>
              <a:buSzPts val="1100"/>
              <a:buFont typeface="Arial"/>
              <a:buNone/>
            </a:pPr>
            <a:r>
              <a:rPr lang="en-US"/>
              <a:t>Finally in 2018 the WPA3 appeared with a different approach.</a:t>
            </a:r>
            <a:endParaRPr/>
          </a:p>
          <a:p>
            <a:pPr indent="0" lvl="0" marL="0" rtl="0" algn="l">
              <a:spcBef>
                <a:spcPts val="0"/>
              </a:spcBef>
              <a:spcAft>
                <a:spcPts val="0"/>
              </a:spcAft>
              <a:buNone/>
            </a:pPr>
            <a:r>
              <a:t/>
            </a:r>
            <a:endParaRPr/>
          </a:p>
        </p:txBody>
      </p:sp>
      <p:sp>
        <p:nvSpPr>
          <p:cNvPr id="105" name="Google Shape;10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I won’t describe all the features, only highlight the most important.</a:t>
            </a:r>
            <a:endParaRPr/>
          </a:p>
          <a:p>
            <a:pPr indent="0" lvl="0" marL="0" rtl="0" algn="l">
              <a:lnSpc>
                <a:spcPct val="115000"/>
              </a:lnSpc>
              <a:spcBef>
                <a:spcPts val="0"/>
              </a:spcBef>
              <a:spcAft>
                <a:spcPts val="0"/>
              </a:spcAft>
              <a:buClr>
                <a:schemeClr val="dk1"/>
              </a:buClr>
              <a:buSzPts val="1100"/>
              <a:buFont typeface="Arial"/>
              <a:buNone/>
            </a:pPr>
            <a:r>
              <a:rPr lang="en-US"/>
              <a:t>1. First, WPA2 and 3 use AES encryption</a:t>
            </a:r>
            <a:endParaRPr/>
          </a:p>
          <a:p>
            <a:pPr indent="0" lvl="0" marL="0" rtl="0" algn="l">
              <a:lnSpc>
                <a:spcPct val="115000"/>
              </a:lnSpc>
              <a:spcBef>
                <a:spcPts val="0"/>
              </a:spcBef>
              <a:spcAft>
                <a:spcPts val="0"/>
              </a:spcAft>
              <a:buClr>
                <a:schemeClr val="dk1"/>
              </a:buClr>
              <a:buSzPts val="1100"/>
              <a:buFont typeface="Arial"/>
              <a:buNone/>
            </a:pPr>
            <a:r>
              <a:rPr lang="en-US"/>
              <a:t>2. Then, from WPA onwards, the session key is 128 bits</a:t>
            </a:r>
            <a:endParaRPr/>
          </a:p>
          <a:p>
            <a:pPr indent="0" lvl="0" marL="0" rtl="0" algn="l">
              <a:lnSpc>
                <a:spcPct val="115000"/>
              </a:lnSpc>
              <a:spcBef>
                <a:spcPts val="0"/>
              </a:spcBef>
              <a:spcAft>
                <a:spcPts val="0"/>
              </a:spcAft>
              <a:buClr>
                <a:schemeClr val="dk1"/>
              </a:buClr>
              <a:buSzPts val="1100"/>
              <a:buFont typeface="Arial"/>
              <a:buNone/>
            </a:pPr>
            <a:r>
              <a:rPr lang="en-US"/>
              <a:t>3. Also, WPA2 and 3 use Block cipher instead of Stream Cipher</a:t>
            </a:r>
            <a:endParaRPr/>
          </a:p>
          <a:p>
            <a:pPr indent="0" lvl="0" marL="0" rtl="0" algn="l">
              <a:lnSpc>
                <a:spcPct val="115000"/>
              </a:lnSpc>
              <a:spcBef>
                <a:spcPts val="0"/>
              </a:spcBef>
              <a:spcAft>
                <a:spcPts val="0"/>
              </a:spcAft>
              <a:buClr>
                <a:schemeClr val="dk1"/>
              </a:buClr>
              <a:buSzPts val="1100"/>
              <a:buFont typeface="Arial"/>
              <a:buNone/>
            </a:pPr>
            <a:r>
              <a:rPr lang="en-US"/>
              <a:t>Finally, WPA3 uses SAE for key management.</a:t>
            </a:r>
            <a:endParaRPr/>
          </a:p>
          <a:p>
            <a:pPr indent="0" lvl="0" marL="0" rtl="0" algn="l">
              <a:spcBef>
                <a:spcPts val="0"/>
              </a:spcBef>
              <a:spcAft>
                <a:spcPts val="0"/>
              </a:spcAft>
              <a:buNone/>
            </a:pPr>
            <a:r>
              <a:t/>
            </a:r>
            <a:endParaRPr/>
          </a:p>
        </p:txBody>
      </p:sp>
      <p:sp>
        <p:nvSpPr>
          <p:cNvPr id="173" name="Google Shape;17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A Rogue AP is a fake, a non-authorized access point that can simulate a new and tricky SSID or an existing SSID</a:t>
            </a:r>
            <a:endParaRPr/>
          </a:p>
          <a:p>
            <a:pPr indent="0" lvl="0" marL="0" rtl="0" algn="l">
              <a:lnSpc>
                <a:spcPct val="115000"/>
              </a:lnSpc>
              <a:spcBef>
                <a:spcPts val="0"/>
              </a:spcBef>
              <a:spcAft>
                <a:spcPts val="0"/>
              </a:spcAft>
              <a:buNone/>
            </a:pPr>
            <a:r>
              <a:rPr lang="en-US"/>
              <a:t>With this Rogue we can carry out 2 type of attacks, Mitm and Eavesdropping</a:t>
            </a:r>
            <a:endParaRPr/>
          </a:p>
        </p:txBody>
      </p:sp>
      <p:sp>
        <p:nvSpPr>
          <p:cNvPr id="189" name="Google Shape;18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9"/>
          <p:cNvSpPr/>
          <p:nvPr>
            <p:ph idx="2" type="pic"/>
          </p:nvPr>
        </p:nvSpPr>
        <p:spPr>
          <a:xfrm>
            <a:off x="5183188" y="987425"/>
            <a:ext cx="6172200" cy="4873625"/>
          </a:xfrm>
          <a:prstGeom prst="rect">
            <a:avLst/>
          </a:prstGeom>
          <a:noFill/>
          <a:ln>
            <a:noFill/>
          </a:ln>
        </p:spPr>
      </p:sp>
      <p:sp>
        <p:nvSpPr>
          <p:cNvPr id="68" name="Google Shape;68;p3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gi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2762054" y="2158738"/>
            <a:ext cx="6991506" cy="66470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Calibri"/>
              <a:buNone/>
            </a:pPr>
            <a:r>
              <a:rPr b="1" lang="en-US" sz="4800">
                <a:latin typeface="Calibri"/>
                <a:ea typeface="Calibri"/>
                <a:cs typeface="Calibri"/>
                <a:sym typeface="Calibri"/>
              </a:rPr>
              <a:t>Wi-Fi Security Protocols</a:t>
            </a:r>
            <a:endParaRPr/>
          </a:p>
        </p:txBody>
      </p:sp>
      <p:sp>
        <p:nvSpPr>
          <p:cNvPr id="89" name="Google Shape;89;p1"/>
          <p:cNvSpPr txBox="1"/>
          <p:nvPr>
            <p:ph idx="1" type="subTitle"/>
          </p:nvPr>
        </p:nvSpPr>
        <p:spPr>
          <a:xfrm>
            <a:off x="4194239" y="3188853"/>
            <a:ext cx="3803516" cy="2453717"/>
          </a:xfrm>
          <a:prstGeom prst="rect">
            <a:avLst/>
          </a:prstGeom>
          <a:noFill/>
          <a:ln>
            <a:noFill/>
          </a:ln>
        </p:spPr>
        <p:txBody>
          <a:bodyPr anchorCtr="0" anchor="t" bIns="45700" lIns="91425" spcFirstLastPara="1" rIns="91425" wrap="square" tIns="45700">
            <a:normAutofit fontScale="70000" lnSpcReduction="20000"/>
          </a:bodyPr>
          <a:lstStyle/>
          <a:p>
            <a:pPr indent="-114300" lvl="0" marL="114300" rtl="0" algn="l">
              <a:lnSpc>
                <a:spcPct val="90000"/>
              </a:lnSpc>
              <a:spcBef>
                <a:spcPts val="0"/>
              </a:spcBef>
              <a:spcAft>
                <a:spcPts val="0"/>
              </a:spcAft>
              <a:buClr>
                <a:schemeClr val="accent2"/>
              </a:buClr>
              <a:buSzPct val="100000"/>
              <a:buFont typeface="Noto Sans Symbols"/>
              <a:buChar char="⮚"/>
            </a:pPr>
            <a:r>
              <a:rPr lang="en-US" sz="2200"/>
              <a:t> </a:t>
            </a:r>
            <a:r>
              <a:rPr lang="en-US" sz="2200"/>
              <a:t>Ahmad Kanj			40228148</a:t>
            </a:r>
            <a:endParaRPr/>
          </a:p>
          <a:p>
            <a:pPr indent="-114300" lvl="0" marL="114300" rtl="0" algn="l">
              <a:lnSpc>
                <a:spcPct val="90000"/>
              </a:lnSpc>
              <a:spcBef>
                <a:spcPts val="1000"/>
              </a:spcBef>
              <a:spcAft>
                <a:spcPts val="0"/>
              </a:spcAft>
              <a:buClr>
                <a:schemeClr val="accent2"/>
              </a:buClr>
              <a:buSzPct val="100000"/>
              <a:buFont typeface="Noto Sans Symbols"/>
              <a:buChar char="⮚"/>
            </a:pPr>
            <a:r>
              <a:rPr lang="en-US" sz="2200"/>
              <a:t> </a:t>
            </a:r>
            <a:r>
              <a:rPr lang="en-US" sz="2200"/>
              <a:t>Fatimah Bayanooni		40243704</a:t>
            </a:r>
            <a:endParaRPr/>
          </a:p>
          <a:p>
            <a:pPr indent="-114300" lvl="0" marL="114300" rtl="0" algn="l">
              <a:lnSpc>
                <a:spcPct val="90000"/>
              </a:lnSpc>
              <a:spcBef>
                <a:spcPts val="1000"/>
              </a:spcBef>
              <a:spcAft>
                <a:spcPts val="0"/>
              </a:spcAft>
              <a:buClr>
                <a:schemeClr val="accent2"/>
              </a:buClr>
              <a:buSzPct val="100000"/>
              <a:buFont typeface="Noto Sans Symbols"/>
              <a:buChar char="⮚"/>
            </a:pPr>
            <a:r>
              <a:rPr lang="en-US" sz="2200"/>
              <a:t> </a:t>
            </a:r>
            <a:r>
              <a:rPr lang="en-US" sz="2200"/>
              <a:t>Hussein Al-Masaabi		40182554</a:t>
            </a:r>
            <a:endParaRPr/>
          </a:p>
          <a:p>
            <a:pPr indent="-114300" lvl="0" marL="114300" rtl="0" algn="l">
              <a:lnSpc>
                <a:spcPct val="90000"/>
              </a:lnSpc>
              <a:spcBef>
                <a:spcPts val="1000"/>
              </a:spcBef>
              <a:spcAft>
                <a:spcPts val="0"/>
              </a:spcAft>
              <a:buClr>
                <a:schemeClr val="accent2"/>
              </a:buClr>
              <a:buSzPct val="100000"/>
              <a:buFont typeface="Noto Sans Symbols"/>
              <a:buChar char="⮚"/>
            </a:pPr>
            <a:r>
              <a:rPr lang="en-US" sz="2200"/>
              <a:t> </a:t>
            </a:r>
            <a:r>
              <a:rPr lang="en-US" sz="2200"/>
              <a:t>Mansooreh Navidpanah	40221901</a:t>
            </a:r>
            <a:endParaRPr/>
          </a:p>
          <a:p>
            <a:pPr indent="-114300" lvl="0" marL="114300" rtl="0" algn="l">
              <a:lnSpc>
                <a:spcPct val="90000"/>
              </a:lnSpc>
              <a:spcBef>
                <a:spcPts val="1000"/>
              </a:spcBef>
              <a:spcAft>
                <a:spcPts val="0"/>
              </a:spcAft>
              <a:buClr>
                <a:schemeClr val="accent2"/>
              </a:buClr>
              <a:buSzPct val="100000"/>
              <a:buFont typeface="Noto Sans Symbols"/>
              <a:buChar char="⮚"/>
            </a:pPr>
            <a:r>
              <a:rPr lang="en-US" sz="2200"/>
              <a:t> </a:t>
            </a:r>
            <a:r>
              <a:rPr lang="en-US" sz="2200"/>
              <a:t>Orlando Lopez Sumalavia	40207755</a:t>
            </a:r>
            <a:endParaRPr/>
          </a:p>
          <a:p>
            <a:pPr indent="-114300" lvl="0" marL="114300" rtl="0" algn="l">
              <a:lnSpc>
                <a:spcPct val="90000"/>
              </a:lnSpc>
              <a:spcBef>
                <a:spcPts val="1000"/>
              </a:spcBef>
              <a:spcAft>
                <a:spcPts val="0"/>
              </a:spcAft>
              <a:buClr>
                <a:schemeClr val="accent2"/>
              </a:buClr>
              <a:buSzPct val="100000"/>
              <a:buFont typeface="Noto Sans Symbols"/>
              <a:buChar char="⮚"/>
            </a:pPr>
            <a:r>
              <a:rPr lang="en-US" sz="2200"/>
              <a:t> </a:t>
            </a:r>
            <a:r>
              <a:rPr lang="en-US" sz="2200"/>
              <a:t>Rahma Tabakh			40218780</a:t>
            </a:r>
            <a:endParaRPr/>
          </a:p>
          <a:p>
            <a:pPr indent="-114300" lvl="0" marL="114300" rtl="0" algn="l">
              <a:lnSpc>
                <a:spcPct val="90000"/>
              </a:lnSpc>
              <a:spcBef>
                <a:spcPts val="1000"/>
              </a:spcBef>
              <a:spcAft>
                <a:spcPts val="0"/>
              </a:spcAft>
              <a:buClr>
                <a:schemeClr val="accent2"/>
              </a:buClr>
              <a:buSzPct val="100000"/>
              <a:buFont typeface="Noto Sans Symbols"/>
              <a:buChar char="⮚"/>
            </a:pPr>
            <a:r>
              <a:rPr lang="en-US" sz="2200"/>
              <a:t> </a:t>
            </a:r>
            <a:r>
              <a:rPr lang="en-US" sz="2200"/>
              <a:t>Youssef Masmoudi		40203501</a:t>
            </a:r>
            <a:br>
              <a:rPr lang="en-US" sz="2200"/>
            </a:br>
            <a:r>
              <a:rPr lang="en-US" sz="2200"/>
              <a:t>	    </a:t>
            </a:r>
            <a:endParaRPr/>
          </a:p>
        </p:txBody>
      </p:sp>
      <p:pic>
        <p:nvPicPr>
          <p:cNvPr descr="Text&#10;&#10;Description automatically generated with medium confidence" id="90" name="Google Shape;90;p1"/>
          <p:cNvPicPr preferRelativeResize="0"/>
          <p:nvPr/>
        </p:nvPicPr>
        <p:blipFill rotWithShape="1">
          <a:blip r:embed="rId3">
            <a:alphaModFix/>
          </a:blip>
          <a:srcRect b="0" l="0" r="0" t="0"/>
          <a:stretch/>
        </p:blipFill>
        <p:spPr>
          <a:xfrm>
            <a:off x="3821366" y="520955"/>
            <a:ext cx="4549267" cy="1216929"/>
          </a:xfrm>
          <a:prstGeom prst="rect">
            <a:avLst/>
          </a:prstGeom>
          <a:noFill/>
          <a:ln>
            <a:noFill/>
          </a:ln>
        </p:spPr>
      </p:pic>
      <p:sp>
        <p:nvSpPr>
          <p:cNvPr id="91" name="Google Shape;91;p1"/>
          <p:cNvSpPr txBox="1"/>
          <p:nvPr/>
        </p:nvSpPr>
        <p:spPr>
          <a:xfrm>
            <a:off x="2316759" y="6228052"/>
            <a:ext cx="7558481" cy="88467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INSE 6120: Cryptographic Protocols and Network Security</a:t>
            </a:r>
            <a:endParaRPr b="0" i="0" sz="2400" u="none" cap="none" strike="noStrike">
              <a:solidFill>
                <a:schemeClr val="dk1"/>
              </a:solidFill>
              <a:latin typeface="Calibri"/>
              <a:ea typeface="Calibri"/>
              <a:cs typeface="Calibri"/>
              <a:sym typeface="Calibri"/>
            </a:endParaRPr>
          </a:p>
        </p:txBody>
      </p:sp>
      <p:sp>
        <p:nvSpPr>
          <p:cNvPr id="92" name="Google Shape;92;p1"/>
          <p:cNvSpPr txBox="1"/>
          <p:nvPr/>
        </p:nvSpPr>
        <p:spPr>
          <a:xfrm>
            <a:off x="612648" y="6039606"/>
            <a:ext cx="1284246" cy="37689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p:txBody>
      </p:sp>
      <p:sp>
        <p:nvSpPr>
          <p:cNvPr id="93" name="Google Shape;93;p1"/>
          <p:cNvSpPr txBox="1"/>
          <p:nvPr/>
        </p:nvSpPr>
        <p:spPr>
          <a:xfrm>
            <a:off x="4513273" y="5766089"/>
            <a:ext cx="3165449" cy="351875"/>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ctr">
              <a:lnSpc>
                <a:spcPct val="90000"/>
              </a:lnSpc>
              <a:spcBef>
                <a:spcPts val="0"/>
              </a:spcBef>
              <a:spcAft>
                <a:spcPts val="0"/>
              </a:spcAft>
              <a:buClr>
                <a:schemeClr val="dk1"/>
              </a:buClr>
              <a:buSzPct val="100000"/>
              <a:buFont typeface="Arial"/>
              <a:buNone/>
            </a:pPr>
            <a:r>
              <a:rPr b="0" i="0" lang="en-US" sz="2200" u="none" cap="none" strike="noStrike">
                <a:solidFill>
                  <a:schemeClr val="dk1"/>
                </a:solidFill>
                <a:latin typeface="Calibri"/>
                <a:ea typeface="Calibri"/>
                <a:cs typeface="Calibri"/>
                <a:sym typeface="Calibri"/>
              </a:rPr>
              <a:t>Submitted to: Dr. Ivan Pustogarov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242" name="Shape 242"/>
        <p:cNvGrpSpPr/>
        <p:nvPr/>
      </p:nvGrpSpPr>
      <p:grpSpPr>
        <a:xfrm>
          <a:off x="0" y="0"/>
          <a:ext cx="0" cy="0"/>
          <a:chOff x="0" y="0"/>
          <a:chExt cx="0" cy="0"/>
        </a:xfrm>
      </p:grpSpPr>
      <p:sp>
        <p:nvSpPr>
          <p:cNvPr id="243" name="Google Shape;243;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244" name="Google Shape;244;p10"/>
          <p:cNvSpPr txBox="1"/>
          <p:nvPr>
            <p:ph idx="1" type="body"/>
          </p:nvPr>
        </p:nvSpPr>
        <p:spPr>
          <a:xfrm>
            <a:off x="761081" y="1521630"/>
            <a:ext cx="4443919" cy="6311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 MITM with Bettercap</a:t>
            </a:r>
            <a:endParaRPr/>
          </a:p>
        </p:txBody>
      </p:sp>
      <p:pic>
        <p:nvPicPr>
          <p:cNvPr id="245" name="Google Shape;245;p10"/>
          <p:cNvPicPr preferRelativeResize="0"/>
          <p:nvPr/>
        </p:nvPicPr>
        <p:blipFill rotWithShape="1">
          <a:blip r:embed="rId3">
            <a:alphaModFix/>
          </a:blip>
          <a:srcRect b="0" l="0" r="0" t="0"/>
          <a:stretch/>
        </p:blipFill>
        <p:spPr>
          <a:xfrm>
            <a:off x="904188" y="2131433"/>
            <a:ext cx="10682560" cy="4230442"/>
          </a:xfrm>
          <a:prstGeom prst="rect">
            <a:avLst/>
          </a:prstGeom>
          <a:noFill/>
          <a:ln>
            <a:noFill/>
          </a:ln>
        </p:spPr>
      </p:pic>
      <p:pic>
        <p:nvPicPr>
          <p:cNvPr id="246" name="Google Shape;246;p10"/>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
        <p:nvSpPr>
          <p:cNvPr id="247" name="Google Shape;247;p10"/>
          <p:cNvSpPr/>
          <p:nvPr/>
        </p:nvSpPr>
        <p:spPr>
          <a:xfrm rot="7847167">
            <a:off x="4497191" y="1778287"/>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252" name="Shape 252"/>
        <p:cNvGrpSpPr/>
        <p:nvPr/>
      </p:nvGrpSpPr>
      <p:grpSpPr>
        <a:xfrm>
          <a:off x="0" y="0"/>
          <a:ext cx="0" cy="0"/>
          <a:chOff x="0" y="0"/>
          <a:chExt cx="0" cy="0"/>
        </a:xfrm>
      </p:grpSpPr>
      <p:sp>
        <p:nvSpPr>
          <p:cNvPr id="253" name="Google Shape;25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254" name="Google Shape;254;p11"/>
          <p:cNvSpPr txBox="1"/>
          <p:nvPr>
            <p:ph idx="1" type="body"/>
          </p:nvPr>
        </p:nvSpPr>
        <p:spPr>
          <a:xfrm>
            <a:off x="838200" y="1509968"/>
            <a:ext cx="9745337" cy="54810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Victim browser connections</a:t>
            </a:r>
            <a:endParaRPr/>
          </a:p>
        </p:txBody>
      </p:sp>
      <p:pic>
        <p:nvPicPr>
          <p:cNvPr id="255" name="Google Shape;255;p11"/>
          <p:cNvPicPr preferRelativeResize="0"/>
          <p:nvPr/>
        </p:nvPicPr>
        <p:blipFill rotWithShape="1">
          <a:blip r:embed="rId3">
            <a:alphaModFix/>
          </a:blip>
          <a:srcRect b="0" l="0" r="0" t="0"/>
          <a:stretch/>
        </p:blipFill>
        <p:spPr>
          <a:xfrm>
            <a:off x="1255923" y="2168246"/>
            <a:ext cx="7784333" cy="4324629"/>
          </a:xfrm>
          <a:prstGeom prst="rect">
            <a:avLst/>
          </a:prstGeom>
          <a:noFill/>
          <a:ln>
            <a:noFill/>
          </a:ln>
        </p:spPr>
      </p:pic>
      <p:pic>
        <p:nvPicPr>
          <p:cNvPr id="256" name="Google Shape;256;p11"/>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1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2" name="Google Shape;262;p12"/>
          <p:cNvSpPr txBox="1"/>
          <p:nvPr>
            <p:ph type="title"/>
          </p:nvPr>
        </p:nvSpPr>
        <p:spPr>
          <a:xfrm>
            <a:off x="640080" y="325369"/>
            <a:ext cx="4368602" cy="19568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Brute Force Attack</a:t>
            </a:r>
            <a:endParaRPr sz="5400"/>
          </a:p>
        </p:txBody>
      </p:sp>
      <p:sp>
        <p:nvSpPr>
          <p:cNvPr id="263" name="Google Shape;263;p12"/>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4" name="Google Shape;264;p12"/>
          <p:cNvSpPr txBox="1"/>
          <p:nvPr>
            <p:ph idx="1" type="body"/>
          </p:nvPr>
        </p:nvSpPr>
        <p:spPr>
          <a:xfrm>
            <a:off x="640080" y="2872899"/>
            <a:ext cx="4243589" cy="332066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Targeting WPA handshake</a:t>
            </a:r>
            <a:endParaRPr/>
          </a:p>
          <a:p>
            <a:pPr indent="-228600" lvl="0" marL="228600" rtl="0" algn="l">
              <a:lnSpc>
                <a:spcPct val="90000"/>
              </a:lnSpc>
              <a:spcBef>
                <a:spcPts val="1000"/>
              </a:spcBef>
              <a:spcAft>
                <a:spcPts val="0"/>
              </a:spcAft>
              <a:buClr>
                <a:schemeClr val="dk1"/>
              </a:buClr>
              <a:buSzPts val="2200"/>
              <a:buChar char="•"/>
            </a:pPr>
            <a:r>
              <a:rPr lang="en-US" sz="2200"/>
              <a:t>Four-way handshake vulnerability</a:t>
            </a:r>
            <a:endParaRPr/>
          </a:p>
          <a:p>
            <a:pPr indent="-228600" lvl="0" marL="228600" rtl="0" algn="l">
              <a:lnSpc>
                <a:spcPct val="90000"/>
              </a:lnSpc>
              <a:spcBef>
                <a:spcPts val="1000"/>
              </a:spcBef>
              <a:spcAft>
                <a:spcPts val="0"/>
              </a:spcAft>
              <a:buClr>
                <a:schemeClr val="dk1"/>
              </a:buClr>
              <a:buSzPts val="2200"/>
              <a:buChar char="•"/>
            </a:pPr>
            <a:r>
              <a:rPr lang="en-US" sz="2200"/>
              <a:t>Brute-forcing encryption keys</a:t>
            </a:r>
            <a:endParaRPr/>
          </a:p>
          <a:p>
            <a:pPr indent="-228600" lvl="0" marL="228600" rtl="0" algn="l">
              <a:lnSpc>
                <a:spcPct val="90000"/>
              </a:lnSpc>
              <a:spcBef>
                <a:spcPts val="1000"/>
              </a:spcBef>
              <a:spcAft>
                <a:spcPts val="0"/>
              </a:spcAft>
              <a:buClr>
                <a:schemeClr val="dk1"/>
              </a:buClr>
              <a:buSzPts val="2200"/>
              <a:buChar char="•"/>
            </a:pPr>
            <a:r>
              <a:rPr lang="en-US" sz="2200"/>
              <a:t>Weak password risk</a:t>
            </a:r>
            <a:endParaRPr/>
          </a:p>
        </p:txBody>
      </p:sp>
      <p:pic>
        <p:nvPicPr>
          <p:cNvPr descr="Brute-force Attack - Brute-force Attack (411x350)" id="265" name="Google Shape;265;p12"/>
          <p:cNvPicPr preferRelativeResize="0"/>
          <p:nvPr/>
        </p:nvPicPr>
        <p:blipFill rotWithShape="1">
          <a:blip r:embed="rId3">
            <a:alphaModFix/>
          </a:blip>
          <a:srcRect b="-1" l="14583" r="0" t="0"/>
          <a:stretch/>
        </p:blipFill>
        <p:spPr>
          <a:xfrm>
            <a:off x="5884181" y="1303789"/>
            <a:ext cx="5304259" cy="5288232"/>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pic>
        <p:nvPicPr>
          <p:cNvPr id="266" name="Google Shape;266;p12"/>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270" name="Shape 270"/>
        <p:cNvGrpSpPr/>
        <p:nvPr/>
      </p:nvGrpSpPr>
      <p:grpSpPr>
        <a:xfrm>
          <a:off x="0" y="0"/>
          <a:ext cx="0" cy="0"/>
          <a:chOff x="0" y="0"/>
          <a:chExt cx="0" cy="0"/>
        </a:xfrm>
      </p:grpSpPr>
      <p:sp>
        <p:nvSpPr>
          <p:cNvPr id="271" name="Google Shape;27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272" name="Google Shape;272;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73" name="Google Shape;273;p13"/>
          <p:cNvPicPr preferRelativeResize="0"/>
          <p:nvPr/>
        </p:nvPicPr>
        <p:blipFill rotWithShape="1">
          <a:blip r:embed="rId3">
            <a:alphaModFix/>
          </a:blip>
          <a:srcRect b="0" l="0" r="0" t="0"/>
          <a:stretch/>
        </p:blipFill>
        <p:spPr>
          <a:xfrm>
            <a:off x="2033587" y="2649266"/>
            <a:ext cx="8124825" cy="3057525"/>
          </a:xfrm>
          <a:prstGeom prst="rect">
            <a:avLst/>
          </a:prstGeom>
          <a:noFill/>
          <a:ln>
            <a:noFill/>
          </a:ln>
        </p:spPr>
      </p:pic>
      <p:pic>
        <p:nvPicPr>
          <p:cNvPr id="274" name="Google Shape;274;p13"/>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278" name="Shape 278"/>
        <p:cNvGrpSpPr/>
        <p:nvPr/>
      </p:nvGrpSpPr>
      <p:grpSpPr>
        <a:xfrm>
          <a:off x="0" y="0"/>
          <a:ext cx="0" cy="0"/>
          <a:chOff x="0" y="0"/>
          <a:chExt cx="0" cy="0"/>
        </a:xfrm>
      </p:grpSpPr>
      <p:sp>
        <p:nvSpPr>
          <p:cNvPr id="279" name="Google Shape;27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280" name="Google Shape;280;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81" name="Google Shape;281;p14"/>
          <p:cNvPicPr preferRelativeResize="0"/>
          <p:nvPr/>
        </p:nvPicPr>
        <p:blipFill rotWithShape="1">
          <a:blip r:embed="rId3">
            <a:alphaModFix/>
          </a:blip>
          <a:srcRect b="0" l="0" r="0" t="0"/>
          <a:stretch/>
        </p:blipFill>
        <p:spPr>
          <a:xfrm>
            <a:off x="2668607" y="2601119"/>
            <a:ext cx="7581900" cy="2800350"/>
          </a:xfrm>
          <a:prstGeom prst="rect">
            <a:avLst/>
          </a:prstGeom>
          <a:noFill/>
          <a:ln>
            <a:noFill/>
          </a:ln>
        </p:spPr>
      </p:pic>
      <p:pic>
        <p:nvPicPr>
          <p:cNvPr id="282" name="Google Shape;282;p14"/>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286" name="Shape 286"/>
        <p:cNvGrpSpPr/>
        <p:nvPr/>
      </p:nvGrpSpPr>
      <p:grpSpPr>
        <a:xfrm>
          <a:off x="0" y="0"/>
          <a:ext cx="0" cy="0"/>
          <a:chOff x="0" y="0"/>
          <a:chExt cx="0" cy="0"/>
        </a:xfrm>
      </p:grpSpPr>
      <p:sp>
        <p:nvSpPr>
          <p:cNvPr id="287" name="Google Shape;28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288" name="Google Shape;288;p15"/>
          <p:cNvSpPr txBox="1"/>
          <p:nvPr>
            <p:ph idx="1" type="body"/>
          </p:nvPr>
        </p:nvSpPr>
        <p:spPr>
          <a:xfrm>
            <a:off x="838200" y="1825625"/>
            <a:ext cx="10515600" cy="59808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airodump-ng -c2 -w capture -d DE:EF:CA:CA65AF wlan0mon</a:t>
            </a:r>
            <a:endParaRPr/>
          </a:p>
          <a:p>
            <a:pPr indent="0" lvl="0" marL="0" rtl="0" algn="l">
              <a:lnSpc>
                <a:spcPct val="90000"/>
              </a:lnSpc>
              <a:spcBef>
                <a:spcPts val="1000"/>
              </a:spcBef>
              <a:spcAft>
                <a:spcPts val="0"/>
              </a:spcAft>
              <a:buClr>
                <a:schemeClr val="dk1"/>
              </a:buClr>
              <a:buSzPts val="2800"/>
              <a:buNone/>
            </a:pPr>
            <a:r>
              <a:t/>
            </a:r>
            <a:endParaRPr/>
          </a:p>
        </p:txBody>
      </p:sp>
      <p:pic>
        <p:nvPicPr>
          <p:cNvPr id="289" name="Google Shape;289;p15"/>
          <p:cNvPicPr preferRelativeResize="0"/>
          <p:nvPr/>
        </p:nvPicPr>
        <p:blipFill rotWithShape="1">
          <a:blip r:embed="rId3">
            <a:alphaModFix/>
          </a:blip>
          <a:srcRect b="0" l="0" r="0" t="0"/>
          <a:stretch/>
        </p:blipFill>
        <p:spPr>
          <a:xfrm>
            <a:off x="1198212" y="3026951"/>
            <a:ext cx="9628771" cy="2195043"/>
          </a:xfrm>
          <a:prstGeom prst="rect">
            <a:avLst/>
          </a:prstGeom>
          <a:noFill/>
          <a:ln>
            <a:noFill/>
          </a:ln>
        </p:spPr>
      </p:pic>
      <p:pic>
        <p:nvPicPr>
          <p:cNvPr id="290" name="Google Shape;290;p15"/>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294" name="Shape 294"/>
        <p:cNvGrpSpPr/>
        <p:nvPr/>
      </p:nvGrpSpPr>
      <p:grpSpPr>
        <a:xfrm>
          <a:off x="0" y="0"/>
          <a:ext cx="0" cy="0"/>
          <a:chOff x="0" y="0"/>
          <a:chExt cx="0" cy="0"/>
        </a:xfrm>
      </p:grpSpPr>
      <p:sp>
        <p:nvSpPr>
          <p:cNvPr id="295" name="Google Shape;29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296" name="Google Shape;296;p16"/>
          <p:cNvSpPr txBox="1"/>
          <p:nvPr>
            <p:ph idx="1" type="body"/>
          </p:nvPr>
        </p:nvSpPr>
        <p:spPr>
          <a:xfrm>
            <a:off x="462708" y="1858676"/>
            <a:ext cx="11430918" cy="84045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aireplay-ng --deauth 0 -a DE:EF:CA:CA:65:AF -c 10:A5:D0:EB:99:E6 wlan0mon</a:t>
            </a:r>
            <a:endParaRPr/>
          </a:p>
        </p:txBody>
      </p:sp>
      <p:pic>
        <p:nvPicPr>
          <p:cNvPr id="297" name="Google Shape;297;p16"/>
          <p:cNvPicPr preferRelativeResize="0"/>
          <p:nvPr/>
        </p:nvPicPr>
        <p:blipFill rotWithShape="1">
          <a:blip r:embed="rId3">
            <a:alphaModFix/>
          </a:blip>
          <a:srcRect b="0" l="0" r="0" t="0"/>
          <a:stretch/>
        </p:blipFill>
        <p:spPr>
          <a:xfrm>
            <a:off x="1201856" y="3011279"/>
            <a:ext cx="9608880" cy="2464104"/>
          </a:xfrm>
          <a:prstGeom prst="rect">
            <a:avLst/>
          </a:prstGeom>
          <a:noFill/>
          <a:ln>
            <a:noFill/>
          </a:ln>
        </p:spPr>
      </p:pic>
      <p:pic>
        <p:nvPicPr>
          <p:cNvPr id="298" name="Google Shape;298;p16"/>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302" name="Shape 302"/>
        <p:cNvGrpSpPr/>
        <p:nvPr/>
      </p:nvGrpSpPr>
      <p:grpSpPr>
        <a:xfrm>
          <a:off x="0" y="0"/>
          <a:ext cx="0" cy="0"/>
          <a:chOff x="0" y="0"/>
          <a:chExt cx="0" cy="0"/>
        </a:xfrm>
      </p:grpSpPr>
      <p:sp>
        <p:nvSpPr>
          <p:cNvPr id="303" name="Google Shape;30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304" name="Google Shape;304;p17"/>
          <p:cNvSpPr txBox="1"/>
          <p:nvPr>
            <p:ph idx="1" type="body"/>
          </p:nvPr>
        </p:nvSpPr>
        <p:spPr>
          <a:xfrm>
            <a:off x="838200" y="1825625"/>
            <a:ext cx="10515600" cy="7080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Waiting for handshake capture</a:t>
            </a:r>
            <a:endParaRPr/>
          </a:p>
        </p:txBody>
      </p:sp>
      <p:pic>
        <p:nvPicPr>
          <p:cNvPr id="305" name="Google Shape;305;p17"/>
          <p:cNvPicPr preferRelativeResize="0"/>
          <p:nvPr/>
        </p:nvPicPr>
        <p:blipFill rotWithShape="1">
          <a:blip r:embed="rId3">
            <a:alphaModFix/>
          </a:blip>
          <a:srcRect b="0" l="0" r="0" t="0"/>
          <a:stretch/>
        </p:blipFill>
        <p:spPr>
          <a:xfrm>
            <a:off x="2038350" y="2533651"/>
            <a:ext cx="8115300" cy="1790700"/>
          </a:xfrm>
          <a:prstGeom prst="rect">
            <a:avLst/>
          </a:prstGeom>
          <a:noFill/>
          <a:ln>
            <a:noFill/>
          </a:ln>
        </p:spPr>
      </p:pic>
      <p:pic>
        <p:nvPicPr>
          <p:cNvPr id="306" name="Google Shape;306;p17"/>
          <p:cNvPicPr preferRelativeResize="0"/>
          <p:nvPr/>
        </p:nvPicPr>
        <p:blipFill rotWithShape="1">
          <a:blip r:embed="rId4">
            <a:alphaModFix/>
          </a:blip>
          <a:srcRect b="0" l="0" r="0" t="0"/>
          <a:stretch/>
        </p:blipFill>
        <p:spPr>
          <a:xfrm>
            <a:off x="2038350" y="4549224"/>
            <a:ext cx="8143875" cy="1771650"/>
          </a:xfrm>
          <a:prstGeom prst="rect">
            <a:avLst/>
          </a:prstGeom>
          <a:noFill/>
          <a:ln>
            <a:noFill/>
          </a:ln>
        </p:spPr>
      </p:pic>
      <p:pic>
        <p:nvPicPr>
          <p:cNvPr id="307" name="Google Shape;307;p17"/>
          <p:cNvPicPr preferRelativeResize="0"/>
          <p:nvPr/>
        </p:nvPicPr>
        <p:blipFill rotWithShape="1">
          <a:blip r:embed="rId5">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311" name="Shape 311"/>
        <p:cNvGrpSpPr/>
        <p:nvPr/>
      </p:nvGrpSpPr>
      <p:grpSpPr>
        <a:xfrm>
          <a:off x="0" y="0"/>
          <a:ext cx="0" cy="0"/>
          <a:chOff x="0" y="0"/>
          <a:chExt cx="0" cy="0"/>
        </a:xfrm>
      </p:grpSpPr>
      <p:sp>
        <p:nvSpPr>
          <p:cNvPr id="312" name="Google Shape;31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313" name="Google Shape;313;p18"/>
          <p:cNvSpPr txBox="1"/>
          <p:nvPr>
            <p:ph idx="1" type="body"/>
          </p:nvPr>
        </p:nvSpPr>
        <p:spPr>
          <a:xfrm>
            <a:off x="838200" y="1825625"/>
            <a:ext cx="10515600" cy="53198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aircrack-ng capture-01.cap -w /usr/share/dict/words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14" name="Google Shape;314;p18"/>
          <p:cNvPicPr preferRelativeResize="0"/>
          <p:nvPr/>
        </p:nvPicPr>
        <p:blipFill rotWithShape="1">
          <a:blip r:embed="rId3">
            <a:alphaModFix/>
          </a:blip>
          <a:srcRect b="0" l="0" r="0" t="0"/>
          <a:stretch/>
        </p:blipFill>
        <p:spPr>
          <a:xfrm>
            <a:off x="2478795" y="2469328"/>
            <a:ext cx="7508323" cy="4209613"/>
          </a:xfrm>
          <a:prstGeom prst="rect">
            <a:avLst/>
          </a:prstGeom>
          <a:noFill/>
          <a:ln>
            <a:noFill/>
          </a:ln>
        </p:spPr>
      </p:pic>
      <p:pic>
        <p:nvPicPr>
          <p:cNvPr id="315" name="Google Shape;315;p18"/>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319" name="Shape 319"/>
        <p:cNvGrpSpPr/>
        <p:nvPr/>
      </p:nvGrpSpPr>
      <p:grpSpPr>
        <a:xfrm>
          <a:off x="0" y="0"/>
          <a:ext cx="0" cy="0"/>
          <a:chOff x="0" y="0"/>
          <a:chExt cx="0" cy="0"/>
        </a:xfrm>
      </p:grpSpPr>
      <p:sp>
        <p:nvSpPr>
          <p:cNvPr id="320" name="Google Shape;32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321" name="Google Shape;321;p19"/>
          <p:cNvSpPr txBox="1"/>
          <p:nvPr>
            <p:ph idx="1" type="body"/>
          </p:nvPr>
        </p:nvSpPr>
        <p:spPr>
          <a:xfrm>
            <a:off x="915318" y="1539187"/>
            <a:ext cx="10515600" cy="5099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Success !</a:t>
            </a:r>
            <a:endParaRPr/>
          </a:p>
        </p:txBody>
      </p:sp>
      <p:pic>
        <p:nvPicPr>
          <p:cNvPr id="322" name="Google Shape;322;p19"/>
          <p:cNvPicPr preferRelativeResize="0"/>
          <p:nvPr/>
        </p:nvPicPr>
        <p:blipFill rotWithShape="1">
          <a:blip r:embed="rId3">
            <a:alphaModFix/>
          </a:blip>
          <a:srcRect b="0" l="0" r="0" t="0"/>
          <a:stretch/>
        </p:blipFill>
        <p:spPr>
          <a:xfrm>
            <a:off x="1710337" y="2049138"/>
            <a:ext cx="8096250" cy="4314825"/>
          </a:xfrm>
          <a:prstGeom prst="rect">
            <a:avLst/>
          </a:prstGeom>
          <a:noFill/>
          <a:ln>
            <a:noFill/>
          </a:ln>
        </p:spPr>
      </p:pic>
      <p:pic>
        <p:nvPicPr>
          <p:cNvPr id="323" name="Google Shape;323;p19"/>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txBox="1"/>
          <p:nvPr>
            <p:ph type="title"/>
          </p:nvPr>
        </p:nvSpPr>
        <p:spPr>
          <a:xfrm>
            <a:off x="643465" y="538550"/>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solidFill>
                  <a:schemeClr val="dk1"/>
                </a:solidFill>
                <a:latin typeface="Calibri"/>
                <a:ea typeface="Calibri"/>
                <a:cs typeface="Calibri"/>
                <a:sym typeface="Calibri"/>
              </a:rPr>
              <a:t>Table of Content:</a:t>
            </a:r>
            <a:endParaRPr/>
          </a:p>
        </p:txBody>
      </p:sp>
      <p:sp>
        <p:nvSpPr>
          <p:cNvPr id="99" name="Google Shape;99;p2"/>
          <p:cNvSpPr txBox="1"/>
          <p:nvPr>
            <p:ph idx="1" type="body"/>
          </p:nvPr>
        </p:nvSpPr>
        <p:spPr>
          <a:xfrm>
            <a:off x="643465" y="2110665"/>
            <a:ext cx="4008384" cy="518159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Font typeface="Courier New"/>
              <a:buChar char="o"/>
            </a:pPr>
            <a:r>
              <a:rPr lang="en-US" sz="2400"/>
              <a:t>Background</a:t>
            </a:r>
            <a:endParaRPr sz="1600"/>
          </a:p>
          <a:p>
            <a:pPr indent="-228600" lvl="0" marL="228600" rtl="0" algn="l">
              <a:lnSpc>
                <a:spcPct val="90000"/>
              </a:lnSpc>
              <a:spcBef>
                <a:spcPts val="1000"/>
              </a:spcBef>
              <a:spcAft>
                <a:spcPts val="0"/>
              </a:spcAft>
              <a:buClr>
                <a:schemeClr val="dk1"/>
              </a:buClr>
              <a:buSzPts val="2400"/>
              <a:buFont typeface="Courier New"/>
              <a:buChar char="o"/>
            </a:pPr>
            <a:r>
              <a:rPr lang="en-US" sz="2400"/>
              <a:t>Wi-Fi Protocols Features</a:t>
            </a:r>
            <a:endParaRPr sz="2000"/>
          </a:p>
          <a:p>
            <a:pPr indent="-228600" lvl="0" marL="228600" rtl="0" algn="l">
              <a:lnSpc>
                <a:spcPct val="90000"/>
              </a:lnSpc>
              <a:spcBef>
                <a:spcPts val="1000"/>
              </a:spcBef>
              <a:spcAft>
                <a:spcPts val="0"/>
              </a:spcAft>
              <a:buClr>
                <a:schemeClr val="dk1"/>
              </a:buClr>
              <a:buSzPts val="2400"/>
              <a:buFont typeface="Courier New"/>
              <a:buChar char="o"/>
            </a:pPr>
            <a:r>
              <a:rPr lang="en-US" sz="2400"/>
              <a:t>Attacks</a:t>
            </a:r>
            <a:endParaRPr/>
          </a:p>
          <a:p>
            <a:pPr indent="-228600" lvl="1" marL="685800" rtl="0" algn="l">
              <a:lnSpc>
                <a:spcPct val="90000"/>
              </a:lnSpc>
              <a:spcBef>
                <a:spcPts val="500"/>
              </a:spcBef>
              <a:spcAft>
                <a:spcPts val="0"/>
              </a:spcAft>
              <a:buClr>
                <a:schemeClr val="dk1"/>
              </a:buClr>
              <a:buSzPts val="1600"/>
              <a:buFont typeface="Courier New"/>
              <a:buChar char="o"/>
            </a:pPr>
            <a:r>
              <a:rPr lang="en-US" sz="1600"/>
              <a:t>Rogue Access Points</a:t>
            </a:r>
            <a:endParaRPr/>
          </a:p>
          <a:p>
            <a:pPr indent="-228600" lvl="1" marL="685800" rtl="0" algn="l">
              <a:lnSpc>
                <a:spcPct val="90000"/>
              </a:lnSpc>
              <a:spcBef>
                <a:spcPts val="500"/>
              </a:spcBef>
              <a:spcAft>
                <a:spcPts val="0"/>
              </a:spcAft>
              <a:buClr>
                <a:schemeClr val="dk1"/>
              </a:buClr>
              <a:buSzPts val="1600"/>
              <a:buFont typeface="Courier New"/>
              <a:buChar char="o"/>
            </a:pPr>
            <a:r>
              <a:rPr lang="en-US" sz="1600"/>
              <a:t>Brute Force Attack</a:t>
            </a:r>
            <a:endParaRPr/>
          </a:p>
          <a:p>
            <a:pPr indent="-228600" lvl="1" marL="685800" rtl="0" algn="l">
              <a:lnSpc>
                <a:spcPct val="90000"/>
              </a:lnSpc>
              <a:spcBef>
                <a:spcPts val="500"/>
              </a:spcBef>
              <a:spcAft>
                <a:spcPts val="0"/>
              </a:spcAft>
              <a:buClr>
                <a:schemeClr val="dk1"/>
              </a:buClr>
              <a:buSzPts val="1600"/>
              <a:buFont typeface="Courier New"/>
              <a:buChar char="o"/>
            </a:pPr>
            <a:r>
              <a:rPr lang="en-US" sz="1600"/>
              <a:t>PTW Attack</a:t>
            </a:r>
            <a:endParaRPr/>
          </a:p>
          <a:p>
            <a:pPr indent="-228600" lvl="0" marL="228600" rtl="0" algn="l">
              <a:lnSpc>
                <a:spcPct val="90000"/>
              </a:lnSpc>
              <a:spcBef>
                <a:spcPts val="1000"/>
              </a:spcBef>
              <a:spcAft>
                <a:spcPts val="0"/>
              </a:spcAft>
              <a:buClr>
                <a:schemeClr val="dk1"/>
              </a:buClr>
              <a:buSzPts val="2400"/>
              <a:buFont typeface="Courier New"/>
              <a:buChar char="o"/>
            </a:pPr>
            <a:r>
              <a:rPr lang="en-US" sz="2400"/>
              <a:t>Countermeasures </a:t>
            </a:r>
            <a:endParaRPr/>
          </a:p>
        </p:txBody>
      </p:sp>
      <p:pic>
        <p:nvPicPr>
          <p:cNvPr descr="6 cybersecurity predictions for 2020" id="100" name="Google Shape;100;p2"/>
          <p:cNvPicPr preferRelativeResize="0"/>
          <p:nvPr/>
        </p:nvPicPr>
        <p:blipFill rotWithShape="1">
          <a:blip r:embed="rId3">
            <a:alphaModFix/>
          </a:blip>
          <a:srcRect b="0" l="0" r="0" t="0"/>
          <a:stretch/>
        </p:blipFill>
        <p:spPr>
          <a:xfrm>
            <a:off x="5528593" y="2430335"/>
            <a:ext cx="6019938" cy="2857118"/>
          </a:xfrm>
          <a:prstGeom prst="ellipse">
            <a:avLst/>
          </a:prstGeom>
          <a:noFill/>
          <a:ln>
            <a:noFill/>
          </a:ln>
        </p:spPr>
      </p:pic>
      <p:pic>
        <p:nvPicPr>
          <p:cNvPr id="101" name="Google Shape;101;p2"/>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2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9" name="Google Shape;329;p20"/>
          <p:cNvSpPr/>
          <p:nvPr/>
        </p:nvSpPr>
        <p:spPr>
          <a:xfrm flipH="1">
            <a:off x="0" y="0"/>
            <a:ext cx="5962785" cy="685800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30" name="Google Shape;330;p20"/>
          <p:cNvSpPr txBox="1"/>
          <p:nvPr>
            <p:ph type="title"/>
          </p:nvPr>
        </p:nvSpPr>
        <p:spPr>
          <a:xfrm>
            <a:off x="838201" y="643467"/>
            <a:ext cx="3888526" cy="18005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PTW Attack</a:t>
            </a:r>
            <a:endParaRPr/>
          </a:p>
        </p:txBody>
      </p:sp>
      <p:sp>
        <p:nvSpPr>
          <p:cNvPr id="331" name="Google Shape;331;p20"/>
          <p:cNvSpPr txBox="1"/>
          <p:nvPr>
            <p:ph idx="1" type="body"/>
          </p:nvPr>
        </p:nvSpPr>
        <p:spPr>
          <a:xfrm>
            <a:off x="838201" y="2623381"/>
            <a:ext cx="3888528" cy="35535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Pyshkin, Tews, and Weinmann</a:t>
            </a:r>
            <a:endParaRPr/>
          </a:p>
          <a:p>
            <a:pPr indent="-228600" lvl="0" marL="228600" rtl="0" algn="l">
              <a:lnSpc>
                <a:spcPct val="90000"/>
              </a:lnSpc>
              <a:spcBef>
                <a:spcPts val="1000"/>
              </a:spcBef>
              <a:spcAft>
                <a:spcPts val="0"/>
              </a:spcAft>
              <a:buClr>
                <a:schemeClr val="dk1"/>
              </a:buClr>
              <a:buSzPts val="2000"/>
              <a:buChar char="•"/>
            </a:pPr>
            <a:r>
              <a:rPr lang="en-US" sz="2000"/>
              <a:t>Cryptographic attack that exploit weaknesses in WEP</a:t>
            </a:r>
            <a:endParaRPr/>
          </a:p>
          <a:p>
            <a:pPr indent="-228600" lvl="0" marL="228600" rtl="0" algn="l">
              <a:lnSpc>
                <a:spcPct val="90000"/>
              </a:lnSpc>
              <a:spcBef>
                <a:spcPts val="1000"/>
              </a:spcBef>
              <a:spcAft>
                <a:spcPts val="0"/>
              </a:spcAft>
              <a:buClr>
                <a:schemeClr val="dk1"/>
              </a:buClr>
              <a:buSzPts val="2000"/>
              <a:buChar char="•"/>
            </a:pPr>
            <a:r>
              <a:rPr lang="en-US" sz="2000"/>
              <a:t>Faster &amp; more efficient than FMS/Korek</a:t>
            </a:r>
            <a:endParaRPr/>
          </a:p>
          <a:p>
            <a:pPr indent="-228600" lvl="0" marL="228600" rtl="0" algn="l">
              <a:lnSpc>
                <a:spcPct val="90000"/>
              </a:lnSpc>
              <a:spcBef>
                <a:spcPts val="1000"/>
              </a:spcBef>
              <a:spcAft>
                <a:spcPts val="0"/>
              </a:spcAft>
              <a:buClr>
                <a:schemeClr val="dk1"/>
              </a:buClr>
              <a:buSzPts val="2000"/>
              <a:buChar char="•"/>
            </a:pPr>
            <a:r>
              <a:rPr lang="en-US" sz="2000"/>
              <a:t>Combination of statistical techniques and key recovery algorithms</a:t>
            </a:r>
            <a:endParaRPr sz="2000"/>
          </a:p>
        </p:txBody>
      </p:sp>
      <p:pic>
        <p:nvPicPr>
          <p:cNvPr descr="Broken Shield Icon 1878150" id="332" name="Google Shape;332;p20"/>
          <p:cNvPicPr preferRelativeResize="0"/>
          <p:nvPr/>
        </p:nvPicPr>
        <p:blipFill rotWithShape="1">
          <a:blip r:embed="rId3">
            <a:alphaModFix/>
          </a:blip>
          <a:srcRect b="0" l="0" r="0" t="0"/>
          <a:stretch/>
        </p:blipFill>
        <p:spPr>
          <a:xfrm>
            <a:off x="6800986" y="1069398"/>
            <a:ext cx="4747547" cy="4747547"/>
          </a:xfrm>
          <a:prstGeom prst="rect">
            <a:avLst/>
          </a:prstGeom>
          <a:noFill/>
          <a:ln>
            <a:noFill/>
          </a:ln>
        </p:spPr>
      </p:pic>
      <p:pic>
        <p:nvPicPr>
          <p:cNvPr id="333" name="Google Shape;333;p20"/>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337" name="Shape 337"/>
        <p:cNvGrpSpPr/>
        <p:nvPr/>
      </p:nvGrpSpPr>
      <p:grpSpPr>
        <a:xfrm>
          <a:off x="0" y="0"/>
          <a:ext cx="0" cy="0"/>
          <a:chOff x="0" y="0"/>
          <a:chExt cx="0" cy="0"/>
        </a:xfrm>
      </p:grpSpPr>
      <p:sp>
        <p:nvSpPr>
          <p:cNvPr id="338" name="Google Shape;338;p21"/>
          <p:cNvSpPr txBox="1"/>
          <p:nvPr>
            <p:ph type="title"/>
          </p:nvPr>
        </p:nvSpPr>
        <p:spPr>
          <a:xfrm>
            <a:off x="672830" y="16684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339" name="Google Shape;339;p21"/>
          <p:cNvSpPr/>
          <p:nvPr/>
        </p:nvSpPr>
        <p:spPr>
          <a:xfrm>
            <a:off x="1108530" y="1492411"/>
            <a:ext cx="4470283"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Calibri"/>
                <a:ea typeface="Calibri"/>
                <a:cs typeface="Calibri"/>
                <a:sym typeface="Calibri"/>
              </a:rPr>
              <a:t>airmon-ng check kill</a:t>
            </a:r>
            <a:endParaRPr b="0" i="0" sz="4400" u="none" cap="none" strike="noStrike">
              <a:solidFill>
                <a:schemeClr val="dk1"/>
              </a:solidFill>
              <a:latin typeface="Arial"/>
              <a:ea typeface="Arial"/>
              <a:cs typeface="Arial"/>
              <a:sym typeface="Arial"/>
            </a:endParaRPr>
          </a:p>
        </p:txBody>
      </p:sp>
      <p:pic>
        <p:nvPicPr>
          <p:cNvPr descr="Text&#10;&#10;Description automatically generated" id="340" name="Google Shape;340;p21"/>
          <p:cNvPicPr preferRelativeResize="0"/>
          <p:nvPr/>
        </p:nvPicPr>
        <p:blipFill rotWithShape="1">
          <a:blip r:embed="rId3">
            <a:alphaModFix/>
          </a:blip>
          <a:srcRect b="0" l="0" r="0" t="0"/>
          <a:stretch/>
        </p:blipFill>
        <p:spPr>
          <a:xfrm>
            <a:off x="1108530" y="2109013"/>
            <a:ext cx="7229294" cy="2854217"/>
          </a:xfrm>
          <a:prstGeom prst="rect">
            <a:avLst/>
          </a:prstGeom>
          <a:noFill/>
          <a:ln>
            <a:noFill/>
          </a:ln>
        </p:spPr>
      </p:pic>
      <p:sp>
        <p:nvSpPr>
          <p:cNvPr id="341" name="Google Shape;341;p21"/>
          <p:cNvSpPr/>
          <p:nvPr/>
        </p:nvSpPr>
        <p:spPr>
          <a:xfrm>
            <a:off x="2636195" y="5118168"/>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Calibri"/>
              <a:buNone/>
            </a:pPr>
            <a:br>
              <a:rPr b="0" i="0" lang="en-US" sz="1100" u="none" cap="none" strike="noStrike">
                <a:solidFill>
                  <a:schemeClr val="dk1"/>
                </a:solidFill>
                <a:latin typeface="Calibri"/>
                <a:ea typeface="Calibri"/>
                <a:cs typeface="Calibri"/>
                <a:sym typeface="Calibri"/>
              </a:rPr>
            </a:br>
            <a:br>
              <a:rPr b="0" i="0" lang="en-US" sz="1100" u="none" cap="none" strike="noStrike">
                <a:solidFill>
                  <a:schemeClr val="dk1"/>
                </a:solidFill>
                <a:latin typeface="Calibri"/>
                <a:ea typeface="Calibri"/>
                <a:cs typeface="Calibri"/>
                <a:sym typeface="Calibri"/>
              </a:rPr>
            </a:br>
            <a:endParaRPr b="0" i="0" sz="1800" u="none" cap="none" strike="noStrike">
              <a:solidFill>
                <a:schemeClr val="dk1"/>
              </a:solidFill>
              <a:latin typeface="Arial"/>
              <a:ea typeface="Arial"/>
              <a:cs typeface="Arial"/>
              <a:sym typeface="Arial"/>
            </a:endParaRPr>
          </a:p>
        </p:txBody>
      </p:sp>
      <p:pic>
        <p:nvPicPr>
          <p:cNvPr id="342" name="Google Shape;342;p21"/>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346" name="Shape 346"/>
        <p:cNvGrpSpPr/>
        <p:nvPr/>
      </p:nvGrpSpPr>
      <p:grpSpPr>
        <a:xfrm>
          <a:off x="0" y="0"/>
          <a:ext cx="0" cy="0"/>
          <a:chOff x="0" y="0"/>
          <a:chExt cx="0" cy="0"/>
        </a:xfrm>
      </p:grpSpPr>
      <p:sp>
        <p:nvSpPr>
          <p:cNvPr id="347" name="Google Shape;347;p22"/>
          <p:cNvSpPr/>
          <p:nvPr/>
        </p:nvSpPr>
        <p:spPr>
          <a:xfrm>
            <a:off x="748888" y="1425323"/>
            <a:ext cx="2529475"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Calibri"/>
                <a:ea typeface="Calibri"/>
                <a:cs typeface="Calibri"/>
                <a:sym typeface="Calibri"/>
              </a:rPr>
              <a:t>airmon-ng start </a:t>
            </a:r>
            <a:endParaRPr b="0" i="0" sz="4400" u="none" cap="none" strike="noStrike">
              <a:solidFill>
                <a:schemeClr val="dk1"/>
              </a:solidFill>
              <a:latin typeface="Arial"/>
              <a:ea typeface="Arial"/>
              <a:cs typeface="Arial"/>
              <a:sym typeface="Arial"/>
            </a:endParaRPr>
          </a:p>
        </p:txBody>
      </p:sp>
      <p:pic>
        <p:nvPicPr>
          <p:cNvPr descr="Graphical user interface, application&#10;&#10;Description automatically generated" id="348" name="Google Shape;348;p22"/>
          <p:cNvPicPr preferRelativeResize="0"/>
          <p:nvPr/>
        </p:nvPicPr>
        <p:blipFill rotWithShape="1">
          <a:blip r:embed="rId3">
            <a:alphaModFix/>
          </a:blip>
          <a:srcRect b="0" l="0" r="0" t="0"/>
          <a:stretch/>
        </p:blipFill>
        <p:spPr>
          <a:xfrm>
            <a:off x="902533" y="2301049"/>
            <a:ext cx="8834853" cy="2389526"/>
          </a:xfrm>
          <a:prstGeom prst="rect">
            <a:avLst/>
          </a:prstGeom>
          <a:noFill/>
          <a:ln>
            <a:noFill/>
          </a:ln>
        </p:spPr>
      </p:pic>
      <p:sp>
        <p:nvSpPr>
          <p:cNvPr id="349" name="Google Shape;349;p22"/>
          <p:cNvSpPr/>
          <p:nvPr/>
        </p:nvSpPr>
        <p:spPr>
          <a:xfrm>
            <a:off x="2013626" y="3838777"/>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Calibri"/>
              <a:buNone/>
            </a:pPr>
            <a:br>
              <a:rPr b="0" i="0" lang="en-US" sz="1100" u="none" cap="none" strike="noStrike">
                <a:solidFill>
                  <a:schemeClr val="dk1"/>
                </a:solidFill>
                <a:latin typeface="Calibri"/>
                <a:ea typeface="Calibri"/>
                <a:cs typeface="Calibri"/>
                <a:sym typeface="Calibri"/>
              </a:rPr>
            </a:br>
            <a:br>
              <a:rPr b="0" i="0" lang="en-US" sz="1100" u="none" cap="none" strike="noStrike">
                <a:solidFill>
                  <a:schemeClr val="dk1"/>
                </a:solidFill>
                <a:latin typeface="Calibri"/>
                <a:ea typeface="Calibri"/>
                <a:cs typeface="Calibri"/>
                <a:sym typeface="Calibri"/>
              </a:rPr>
            </a:br>
            <a:endParaRPr b="0" i="0" sz="1800" u="none" cap="none" strike="noStrike">
              <a:solidFill>
                <a:schemeClr val="dk1"/>
              </a:solidFill>
              <a:latin typeface="Arial"/>
              <a:ea typeface="Arial"/>
              <a:cs typeface="Arial"/>
              <a:sym typeface="Arial"/>
            </a:endParaRPr>
          </a:p>
        </p:txBody>
      </p:sp>
      <p:sp>
        <p:nvSpPr>
          <p:cNvPr id="350" name="Google Shape;350;p22"/>
          <p:cNvSpPr txBox="1"/>
          <p:nvPr>
            <p:ph type="title"/>
          </p:nvPr>
        </p:nvSpPr>
        <p:spPr>
          <a:xfrm>
            <a:off x="580206" y="19992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pic>
        <p:nvPicPr>
          <p:cNvPr id="351" name="Google Shape;351;p22"/>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355" name="Shape 355"/>
        <p:cNvGrpSpPr/>
        <p:nvPr/>
      </p:nvGrpSpPr>
      <p:grpSpPr>
        <a:xfrm>
          <a:off x="0" y="0"/>
          <a:ext cx="0" cy="0"/>
          <a:chOff x="0" y="0"/>
          <a:chExt cx="0" cy="0"/>
        </a:xfrm>
      </p:grpSpPr>
      <p:sp>
        <p:nvSpPr>
          <p:cNvPr id="356" name="Google Shape;356;p23"/>
          <p:cNvSpPr/>
          <p:nvPr/>
        </p:nvSpPr>
        <p:spPr>
          <a:xfrm>
            <a:off x="748888" y="1425323"/>
            <a:ext cx="3697487"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Calibri"/>
                <a:ea typeface="Calibri"/>
                <a:cs typeface="Calibri"/>
                <a:sym typeface="Calibri"/>
              </a:rPr>
              <a:t>airodump-ng wlan0mon</a:t>
            </a:r>
            <a:endParaRPr b="0" i="0" sz="4400" u="none" cap="none" strike="noStrike">
              <a:solidFill>
                <a:schemeClr val="dk1"/>
              </a:solidFill>
              <a:latin typeface="Arial"/>
              <a:ea typeface="Arial"/>
              <a:cs typeface="Arial"/>
              <a:sym typeface="Arial"/>
            </a:endParaRPr>
          </a:p>
        </p:txBody>
      </p:sp>
      <p:sp>
        <p:nvSpPr>
          <p:cNvPr id="357" name="Google Shape;357;p23"/>
          <p:cNvSpPr/>
          <p:nvPr/>
        </p:nvSpPr>
        <p:spPr>
          <a:xfrm>
            <a:off x="2013626" y="3838777"/>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Calibri"/>
              <a:buNone/>
            </a:pPr>
            <a:br>
              <a:rPr b="0" i="0" lang="en-US" sz="1100" u="none" cap="none" strike="noStrike">
                <a:solidFill>
                  <a:schemeClr val="dk1"/>
                </a:solidFill>
                <a:latin typeface="Calibri"/>
                <a:ea typeface="Calibri"/>
                <a:cs typeface="Calibri"/>
                <a:sym typeface="Calibri"/>
              </a:rPr>
            </a:br>
            <a:br>
              <a:rPr b="0" i="0" lang="en-US" sz="1100" u="none" cap="none" strike="noStrike">
                <a:solidFill>
                  <a:schemeClr val="dk1"/>
                </a:solidFill>
                <a:latin typeface="Calibri"/>
                <a:ea typeface="Calibri"/>
                <a:cs typeface="Calibri"/>
                <a:sym typeface="Calibri"/>
              </a:rPr>
            </a:br>
            <a:endParaRPr b="0" i="0" sz="1800" u="none" cap="none" strike="noStrike">
              <a:solidFill>
                <a:schemeClr val="dk1"/>
              </a:solidFill>
              <a:latin typeface="Arial"/>
              <a:ea typeface="Arial"/>
              <a:cs typeface="Arial"/>
              <a:sym typeface="Arial"/>
            </a:endParaRPr>
          </a:p>
        </p:txBody>
      </p:sp>
      <p:sp>
        <p:nvSpPr>
          <p:cNvPr id="358" name="Google Shape;358;p23"/>
          <p:cNvSpPr txBox="1"/>
          <p:nvPr>
            <p:ph type="title"/>
          </p:nvPr>
        </p:nvSpPr>
        <p:spPr>
          <a:xfrm>
            <a:off x="580206" y="19992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pic>
        <p:nvPicPr>
          <p:cNvPr descr="Graphical user interface, application&#10;&#10;Description automatically generated" id="359" name="Google Shape;359;p23"/>
          <p:cNvPicPr preferRelativeResize="0"/>
          <p:nvPr/>
        </p:nvPicPr>
        <p:blipFill rotWithShape="1">
          <a:blip r:embed="rId3">
            <a:alphaModFix/>
          </a:blip>
          <a:srcRect b="0" l="0" r="0" t="0"/>
          <a:stretch/>
        </p:blipFill>
        <p:spPr>
          <a:xfrm>
            <a:off x="748888" y="2411570"/>
            <a:ext cx="9488841" cy="2034859"/>
          </a:xfrm>
          <a:prstGeom prst="rect">
            <a:avLst/>
          </a:prstGeom>
          <a:noFill/>
          <a:ln>
            <a:noFill/>
          </a:ln>
        </p:spPr>
      </p:pic>
      <p:sp>
        <p:nvSpPr>
          <p:cNvPr id="360" name="Google Shape;360;p23"/>
          <p:cNvSpPr/>
          <p:nvPr/>
        </p:nvSpPr>
        <p:spPr>
          <a:xfrm>
            <a:off x="2470826" y="4650315"/>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Calibri"/>
              <a:buNone/>
            </a:pPr>
            <a:br>
              <a:rPr b="0" i="0" lang="en-US" sz="1100" u="none" cap="none" strike="noStrike">
                <a:solidFill>
                  <a:schemeClr val="dk1"/>
                </a:solidFill>
                <a:latin typeface="Calibri"/>
                <a:ea typeface="Calibri"/>
                <a:cs typeface="Calibri"/>
                <a:sym typeface="Calibri"/>
              </a:rPr>
            </a:br>
            <a:br>
              <a:rPr b="0" i="0" lang="en-US" sz="1100" u="none" cap="none" strike="noStrike">
                <a:solidFill>
                  <a:schemeClr val="dk1"/>
                </a:solidFill>
                <a:latin typeface="Calibri"/>
                <a:ea typeface="Calibri"/>
                <a:cs typeface="Calibri"/>
                <a:sym typeface="Calibri"/>
              </a:rPr>
            </a:br>
            <a:endParaRPr b="0" i="0" sz="1800" u="none" cap="none" strike="noStrike">
              <a:solidFill>
                <a:schemeClr val="dk1"/>
              </a:solidFill>
              <a:latin typeface="Arial"/>
              <a:ea typeface="Arial"/>
              <a:cs typeface="Arial"/>
              <a:sym typeface="Arial"/>
            </a:endParaRPr>
          </a:p>
        </p:txBody>
      </p:sp>
      <p:pic>
        <p:nvPicPr>
          <p:cNvPr id="361" name="Google Shape;361;p23"/>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365" name="Shape 365"/>
        <p:cNvGrpSpPr/>
        <p:nvPr/>
      </p:nvGrpSpPr>
      <p:grpSpPr>
        <a:xfrm>
          <a:off x="0" y="0"/>
          <a:ext cx="0" cy="0"/>
          <a:chOff x="0" y="0"/>
          <a:chExt cx="0" cy="0"/>
        </a:xfrm>
      </p:grpSpPr>
      <p:sp>
        <p:nvSpPr>
          <p:cNvPr id="366" name="Google Shape;366;p24"/>
          <p:cNvSpPr/>
          <p:nvPr/>
        </p:nvSpPr>
        <p:spPr>
          <a:xfrm>
            <a:off x="748888" y="1425323"/>
            <a:ext cx="9019457"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Calibri"/>
                <a:ea typeface="Calibri"/>
                <a:cs typeface="Calibri"/>
                <a:sym typeface="Calibri"/>
              </a:rPr>
              <a:t>airodump-ng -c 1 --bssid C8:3A:35:C2:D3:30 -w test wlan0  </a:t>
            </a:r>
            <a:endParaRPr b="0" i="0" sz="4400" u="none" cap="none" strike="noStrike">
              <a:solidFill>
                <a:schemeClr val="dk1"/>
              </a:solidFill>
              <a:latin typeface="Arial"/>
              <a:ea typeface="Arial"/>
              <a:cs typeface="Arial"/>
              <a:sym typeface="Arial"/>
            </a:endParaRPr>
          </a:p>
        </p:txBody>
      </p:sp>
      <p:sp>
        <p:nvSpPr>
          <p:cNvPr id="367" name="Google Shape;367;p24"/>
          <p:cNvSpPr/>
          <p:nvPr/>
        </p:nvSpPr>
        <p:spPr>
          <a:xfrm>
            <a:off x="2013626" y="3838777"/>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Calibri"/>
              <a:buNone/>
            </a:pPr>
            <a:br>
              <a:rPr b="0" i="0" lang="en-US" sz="1100" u="none" cap="none" strike="noStrike">
                <a:solidFill>
                  <a:schemeClr val="dk1"/>
                </a:solidFill>
                <a:latin typeface="Calibri"/>
                <a:ea typeface="Calibri"/>
                <a:cs typeface="Calibri"/>
                <a:sym typeface="Calibri"/>
              </a:rPr>
            </a:br>
            <a:br>
              <a:rPr b="0" i="0" lang="en-US" sz="1100" u="none" cap="none" strike="noStrike">
                <a:solidFill>
                  <a:schemeClr val="dk1"/>
                </a:solidFill>
                <a:latin typeface="Calibri"/>
                <a:ea typeface="Calibri"/>
                <a:cs typeface="Calibri"/>
                <a:sym typeface="Calibri"/>
              </a:rPr>
            </a:br>
            <a:endParaRPr b="0" i="0" sz="1800" u="none" cap="none" strike="noStrike">
              <a:solidFill>
                <a:schemeClr val="dk1"/>
              </a:solidFill>
              <a:latin typeface="Arial"/>
              <a:ea typeface="Arial"/>
              <a:cs typeface="Arial"/>
              <a:sym typeface="Arial"/>
            </a:endParaRPr>
          </a:p>
        </p:txBody>
      </p:sp>
      <p:sp>
        <p:nvSpPr>
          <p:cNvPr id="368" name="Google Shape;368;p24"/>
          <p:cNvSpPr txBox="1"/>
          <p:nvPr>
            <p:ph type="title"/>
          </p:nvPr>
        </p:nvSpPr>
        <p:spPr>
          <a:xfrm>
            <a:off x="580206" y="19992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pic>
        <p:nvPicPr>
          <p:cNvPr descr="Text&#10;&#10;Description automatically generated with medium confidence" id="369" name="Google Shape;369;p24"/>
          <p:cNvPicPr preferRelativeResize="0"/>
          <p:nvPr/>
        </p:nvPicPr>
        <p:blipFill rotWithShape="1">
          <a:blip r:embed="rId3">
            <a:alphaModFix/>
          </a:blip>
          <a:srcRect b="0" l="0" r="0" t="0"/>
          <a:stretch/>
        </p:blipFill>
        <p:spPr>
          <a:xfrm>
            <a:off x="847889" y="2533208"/>
            <a:ext cx="10496222" cy="2611138"/>
          </a:xfrm>
          <a:prstGeom prst="rect">
            <a:avLst/>
          </a:prstGeom>
          <a:noFill/>
          <a:ln>
            <a:noFill/>
          </a:ln>
        </p:spPr>
      </p:pic>
      <p:pic>
        <p:nvPicPr>
          <p:cNvPr id="370" name="Google Shape;370;p24"/>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374" name="Shape 374"/>
        <p:cNvGrpSpPr/>
        <p:nvPr/>
      </p:nvGrpSpPr>
      <p:grpSpPr>
        <a:xfrm>
          <a:off x="0" y="0"/>
          <a:ext cx="0" cy="0"/>
          <a:chOff x="0" y="0"/>
          <a:chExt cx="0" cy="0"/>
        </a:xfrm>
      </p:grpSpPr>
      <p:sp>
        <p:nvSpPr>
          <p:cNvPr id="375" name="Google Shape;375;p25"/>
          <p:cNvSpPr/>
          <p:nvPr/>
        </p:nvSpPr>
        <p:spPr>
          <a:xfrm>
            <a:off x="748888" y="1567103"/>
            <a:ext cx="3657348" cy="5232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chemeClr val="dk1"/>
                </a:solidFill>
                <a:latin typeface="Calibri"/>
                <a:ea typeface="Calibri"/>
                <a:cs typeface="Calibri"/>
                <a:sym typeface="Calibri"/>
              </a:rPr>
              <a:t>aircrack-ng test-01.cap  </a:t>
            </a:r>
            <a:endParaRPr b="0" i="0" sz="4400" u="none" cap="none" strike="noStrike">
              <a:solidFill>
                <a:schemeClr val="dk1"/>
              </a:solidFill>
              <a:latin typeface="Arial"/>
              <a:ea typeface="Arial"/>
              <a:cs typeface="Arial"/>
              <a:sym typeface="Arial"/>
            </a:endParaRPr>
          </a:p>
        </p:txBody>
      </p:sp>
      <p:sp>
        <p:nvSpPr>
          <p:cNvPr id="376" name="Google Shape;376;p25"/>
          <p:cNvSpPr/>
          <p:nvPr/>
        </p:nvSpPr>
        <p:spPr>
          <a:xfrm>
            <a:off x="2013626" y="3838777"/>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Calibri"/>
              <a:buNone/>
            </a:pPr>
            <a:br>
              <a:rPr b="0" i="0" lang="en-US" sz="1100" u="none" cap="none" strike="noStrike">
                <a:solidFill>
                  <a:schemeClr val="dk1"/>
                </a:solidFill>
                <a:latin typeface="Calibri"/>
                <a:ea typeface="Calibri"/>
                <a:cs typeface="Calibri"/>
                <a:sym typeface="Calibri"/>
              </a:rPr>
            </a:br>
            <a:br>
              <a:rPr b="0" i="0" lang="en-US" sz="1100" u="none" cap="none" strike="noStrike">
                <a:solidFill>
                  <a:schemeClr val="dk1"/>
                </a:solidFill>
                <a:latin typeface="Calibri"/>
                <a:ea typeface="Calibri"/>
                <a:cs typeface="Calibri"/>
                <a:sym typeface="Calibri"/>
              </a:rPr>
            </a:br>
            <a:endParaRPr b="0" i="0" sz="1800" u="none" cap="none" strike="noStrike">
              <a:solidFill>
                <a:schemeClr val="dk1"/>
              </a:solidFill>
              <a:latin typeface="Arial"/>
              <a:ea typeface="Arial"/>
              <a:cs typeface="Arial"/>
              <a:sym typeface="Arial"/>
            </a:endParaRPr>
          </a:p>
        </p:txBody>
      </p:sp>
      <p:sp>
        <p:nvSpPr>
          <p:cNvPr id="377" name="Google Shape;377;p25"/>
          <p:cNvSpPr txBox="1"/>
          <p:nvPr>
            <p:ph type="title"/>
          </p:nvPr>
        </p:nvSpPr>
        <p:spPr>
          <a:xfrm>
            <a:off x="580206" y="19992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pic>
        <p:nvPicPr>
          <p:cNvPr descr="A picture containing graphical user interface&#10;&#10;Description automatically generated" id="378" name="Google Shape;378;p25"/>
          <p:cNvPicPr preferRelativeResize="0"/>
          <p:nvPr/>
        </p:nvPicPr>
        <p:blipFill rotWithShape="1">
          <a:blip r:embed="rId3">
            <a:alphaModFix/>
          </a:blip>
          <a:srcRect b="0" l="0" r="0" t="0"/>
          <a:stretch/>
        </p:blipFill>
        <p:spPr>
          <a:xfrm>
            <a:off x="748888" y="2447990"/>
            <a:ext cx="10311177" cy="2357470"/>
          </a:xfrm>
          <a:prstGeom prst="rect">
            <a:avLst/>
          </a:prstGeom>
          <a:noFill/>
          <a:ln>
            <a:noFill/>
          </a:ln>
        </p:spPr>
      </p:pic>
      <p:pic>
        <p:nvPicPr>
          <p:cNvPr id="379" name="Google Shape;379;p25"/>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383" name="Shape 383"/>
        <p:cNvGrpSpPr/>
        <p:nvPr/>
      </p:nvGrpSpPr>
      <p:grpSpPr>
        <a:xfrm>
          <a:off x="0" y="0"/>
          <a:ext cx="0" cy="0"/>
          <a:chOff x="0" y="0"/>
          <a:chExt cx="0" cy="0"/>
        </a:xfrm>
      </p:grpSpPr>
      <p:sp>
        <p:nvSpPr>
          <p:cNvPr id="384" name="Google Shape;384;p26"/>
          <p:cNvSpPr/>
          <p:nvPr/>
        </p:nvSpPr>
        <p:spPr>
          <a:xfrm>
            <a:off x="748888" y="1329722"/>
            <a:ext cx="1848583" cy="58477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chemeClr val="dk1"/>
                </a:solidFill>
                <a:latin typeface="Arial"/>
                <a:ea typeface="Arial"/>
                <a:cs typeface="Arial"/>
                <a:sym typeface="Arial"/>
              </a:rPr>
              <a:t>Success!</a:t>
            </a:r>
            <a:endParaRPr/>
          </a:p>
        </p:txBody>
      </p:sp>
      <p:sp>
        <p:nvSpPr>
          <p:cNvPr id="385" name="Google Shape;385;p26"/>
          <p:cNvSpPr/>
          <p:nvPr/>
        </p:nvSpPr>
        <p:spPr>
          <a:xfrm>
            <a:off x="2013626" y="3838777"/>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Calibri"/>
              <a:buNone/>
            </a:pPr>
            <a:br>
              <a:rPr b="0" i="0" lang="en-US" sz="1100" u="none" cap="none" strike="noStrike">
                <a:solidFill>
                  <a:schemeClr val="dk1"/>
                </a:solidFill>
                <a:latin typeface="Calibri"/>
                <a:ea typeface="Calibri"/>
                <a:cs typeface="Calibri"/>
                <a:sym typeface="Calibri"/>
              </a:rPr>
            </a:br>
            <a:br>
              <a:rPr b="0" i="0" lang="en-US" sz="1100" u="none" cap="none" strike="noStrike">
                <a:solidFill>
                  <a:schemeClr val="dk1"/>
                </a:solidFill>
                <a:latin typeface="Calibri"/>
                <a:ea typeface="Calibri"/>
                <a:cs typeface="Calibri"/>
                <a:sym typeface="Calibri"/>
              </a:rPr>
            </a:br>
            <a:endParaRPr b="0" i="0" sz="1800" u="none" cap="none" strike="noStrike">
              <a:solidFill>
                <a:schemeClr val="dk1"/>
              </a:solidFill>
              <a:latin typeface="Arial"/>
              <a:ea typeface="Arial"/>
              <a:cs typeface="Arial"/>
              <a:sym typeface="Arial"/>
            </a:endParaRPr>
          </a:p>
        </p:txBody>
      </p:sp>
      <p:sp>
        <p:nvSpPr>
          <p:cNvPr id="386" name="Google Shape;386;p26"/>
          <p:cNvSpPr txBox="1"/>
          <p:nvPr>
            <p:ph type="title"/>
          </p:nvPr>
        </p:nvSpPr>
        <p:spPr>
          <a:xfrm>
            <a:off x="580206" y="19992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pic>
        <p:nvPicPr>
          <p:cNvPr descr="Graphical user interface, text&#10;&#10;Description automatically generated" id="387" name="Google Shape;387;p26"/>
          <p:cNvPicPr preferRelativeResize="0"/>
          <p:nvPr/>
        </p:nvPicPr>
        <p:blipFill rotWithShape="1">
          <a:blip r:embed="rId3">
            <a:alphaModFix/>
          </a:blip>
          <a:srcRect b="0" l="0" r="0" t="0"/>
          <a:stretch/>
        </p:blipFill>
        <p:spPr>
          <a:xfrm>
            <a:off x="748888" y="2241204"/>
            <a:ext cx="10102741" cy="2375591"/>
          </a:xfrm>
          <a:prstGeom prst="rect">
            <a:avLst/>
          </a:prstGeom>
          <a:noFill/>
          <a:ln>
            <a:noFill/>
          </a:ln>
        </p:spPr>
      </p:pic>
      <p:pic>
        <p:nvPicPr>
          <p:cNvPr id="388" name="Google Shape;388;p26"/>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4" name="Google Shape;394;p27"/>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lang="en-US" sz="5000"/>
              <a:t>Counter Measures</a:t>
            </a:r>
            <a:endParaRPr sz="5000"/>
          </a:p>
        </p:txBody>
      </p:sp>
      <p:sp>
        <p:nvSpPr>
          <p:cNvPr id="395" name="Google Shape;395;p27"/>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6" name="Google Shape;396;p27"/>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Create a strong password for your Wi-Fi network.</a:t>
            </a:r>
            <a:endParaRPr/>
          </a:p>
          <a:p>
            <a:pPr indent="-228600" lvl="0" marL="228600" rtl="0" algn="l">
              <a:lnSpc>
                <a:spcPct val="90000"/>
              </a:lnSpc>
              <a:spcBef>
                <a:spcPts val="1000"/>
              </a:spcBef>
              <a:spcAft>
                <a:spcPts val="0"/>
              </a:spcAft>
              <a:buClr>
                <a:schemeClr val="dk1"/>
              </a:buClr>
              <a:buSzPts val="2200"/>
              <a:buChar char="•"/>
            </a:pPr>
            <a:r>
              <a:rPr lang="en-US" sz="2200"/>
              <a:t>Enable network encryption with WPA3.</a:t>
            </a:r>
            <a:endParaRPr/>
          </a:p>
          <a:p>
            <a:pPr indent="-228600" lvl="0" marL="228600" rtl="0" algn="l">
              <a:lnSpc>
                <a:spcPct val="90000"/>
              </a:lnSpc>
              <a:spcBef>
                <a:spcPts val="1000"/>
              </a:spcBef>
              <a:spcAft>
                <a:spcPts val="0"/>
              </a:spcAft>
              <a:buClr>
                <a:schemeClr val="dk1"/>
              </a:buClr>
              <a:buSzPts val="2200"/>
              <a:buChar char="•"/>
            </a:pPr>
            <a:r>
              <a:rPr lang="en-US" sz="2200"/>
              <a:t>Turn off WPS (Wi-Fi Protected Setup).</a:t>
            </a:r>
            <a:endParaRPr/>
          </a:p>
          <a:p>
            <a:pPr indent="-228600" lvl="0" marL="228600" rtl="0" algn="l">
              <a:lnSpc>
                <a:spcPct val="90000"/>
              </a:lnSpc>
              <a:spcBef>
                <a:spcPts val="1000"/>
              </a:spcBef>
              <a:spcAft>
                <a:spcPts val="0"/>
              </a:spcAft>
              <a:buClr>
                <a:schemeClr val="dk1"/>
              </a:buClr>
              <a:buSzPts val="2200"/>
              <a:buChar char="•"/>
            </a:pPr>
            <a:r>
              <a:rPr lang="en-US" sz="2200"/>
              <a:t>Change default network names and disable SSID broadcasting.</a:t>
            </a:r>
            <a:endParaRPr sz="2200"/>
          </a:p>
        </p:txBody>
      </p:sp>
      <p:pic>
        <p:nvPicPr>
          <p:cNvPr descr="What is a Pretexting Attack?" id="397" name="Google Shape;397;p27"/>
          <p:cNvPicPr preferRelativeResize="0"/>
          <p:nvPr/>
        </p:nvPicPr>
        <p:blipFill rotWithShape="1">
          <a:blip r:embed="rId3">
            <a:alphaModFix/>
          </a:blip>
          <a:srcRect b="24474" l="0" r="0" t="20836"/>
          <a:stretch/>
        </p:blipFill>
        <p:spPr>
          <a:xfrm>
            <a:off x="6099048" y="1839817"/>
            <a:ext cx="5458968" cy="2993062"/>
          </a:xfrm>
          <a:prstGeom prst="rect">
            <a:avLst/>
          </a:prstGeom>
          <a:noFill/>
          <a:ln>
            <a:noFill/>
          </a:ln>
        </p:spPr>
      </p:pic>
      <p:pic>
        <p:nvPicPr>
          <p:cNvPr id="398" name="Google Shape;398;p27"/>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5" name="Google Shape;405;p28"/>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lang="en-US" sz="5000"/>
              <a:t>Counter Measures</a:t>
            </a:r>
            <a:endParaRPr sz="5000"/>
          </a:p>
        </p:txBody>
      </p:sp>
      <p:sp>
        <p:nvSpPr>
          <p:cNvPr id="406" name="Google Shape;406;p28"/>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7" name="Google Shape;407;p28"/>
          <p:cNvSpPr txBox="1"/>
          <p:nvPr>
            <p:ph idx="1" type="body"/>
          </p:nvPr>
        </p:nvSpPr>
        <p:spPr>
          <a:xfrm>
            <a:off x="630936" y="2660904"/>
            <a:ext cx="4818888" cy="35478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Implement MAC address filtering to control access.</a:t>
            </a:r>
            <a:endParaRPr/>
          </a:p>
          <a:p>
            <a:pPr indent="-228600" lvl="0" marL="228600" rtl="0" algn="l">
              <a:lnSpc>
                <a:spcPct val="90000"/>
              </a:lnSpc>
              <a:spcBef>
                <a:spcPts val="1000"/>
              </a:spcBef>
              <a:spcAft>
                <a:spcPts val="0"/>
              </a:spcAft>
              <a:buClr>
                <a:schemeClr val="dk1"/>
              </a:buClr>
              <a:buSzPts val="2200"/>
              <a:buChar char="•"/>
            </a:pPr>
            <a:r>
              <a:rPr lang="en-US" sz="2200"/>
              <a:t>Keep your wireless access points and firmware up-to-date.</a:t>
            </a:r>
            <a:endParaRPr/>
          </a:p>
          <a:p>
            <a:pPr indent="-228600" lvl="0" marL="228600" rtl="0" algn="l">
              <a:lnSpc>
                <a:spcPct val="90000"/>
              </a:lnSpc>
              <a:spcBef>
                <a:spcPts val="1000"/>
              </a:spcBef>
              <a:spcAft>
                <a:spcPts val="0"/>
              </a:spcAft>
              <a:buClr>
                <a:schemeClr val="dk1"/>
              </a:buClr>
              <a:buSzPts val="2200"/>
              <a:buChar char="•"/>
            </a:pPr>
            <a:r>
              <a:rPr lang="en-US" sz="2200"/>
              <a:t>Use a VPN for secure remote access.</a:t>
            </a:r>
            <a:endParaRPr/>
          </a:p>
          <a:p>
            <a:pPr indent="-228600" lvl="0" marL="228600" rtl="0" algn="l">
              <a:lnSpc>
                <a:spcPct val="90000"/>
              </a:lnSpc>
              <a:spcBef>
                <a:spcPts val="1000"/>
              </a:spcBef>
              <a:spcAft>
                <a:spcPts val="0"/>
              </a:spcAft>
              <a:buClr>
                <a:schemeClr val="dk1"/>
              </a:buClr>
              <a:buSzPts val="2200"/>
              <a:buChar char="•"/>
            </a:pPr>
            <a:r>
              <a:rPr lang="en-US" sz="2200"/>
              <a:t>Regularly monitor your network for potential security threats.</a:t>
            </a:r>
            <a:endParaRPr/>
          </a:p>
        </p:txBody>
      </p:sp>
      <p:pic>
        <p:nvPicPr>
          <p:cNvPr descr="What Is Pretexting And How Do You Stay Safe? | 1Password" id="408" name="Google Shape;408;p28"/>
          <p:cNvPicPr preferRelativeResize="0"/>
          <p:nvPr/>
        </p:nvPicPr>
        <p:blipFill rotWithShape="1">
          <a:blip r:embed="rId3">
            <a:alphaModFix/>
          </a:blip>
          <a:srcRect b="0" l="0" r="0" t="0"/>
          <a:stretch/>
        </p:blipFill>
        <p:spPr>
          <a:xfrm>
            <a:off x="6099048" y="2378149"/>
            <a:ext cx="5458968" cy="2101702"/>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409" name="Google Shape;409;p28"/>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5" name="Google Shape;415;p29"/>
          <p:cNvSpPr txBox="1"/>
          <p:nvPr>
            <p:ph type="title"/>
          </p:nvPr>
        </p:nvSpPr>
        <p:spPr>
          <a:xfrm>
            <a:off x="640080" y="320040"/>
            <a:ext cx="6692827" cy="389266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Calibri"/>
              <a:buNone/>
            </a:pPr>
            <a:r>
              <a:rPr lang="en-US" sz="6600">
                <a:solidFill>
                  <a:schemeClr val="dk1"/>
                </a:solidFill>
                <a:latin typeface="Calibri"/>
                <a:ea typeface="Calibri"/>
                <a:cs typeface="Calibri"/>
                <a:sym typeface="Calibri"/>
              </a:rPr>
              <a:t>Thank You</a:t>
            </a:r>
            <a:br>
              <a:rPr lang="en-US" sz="6600">
                <a:solidFill>
                  <a:schemeClr val="dk1"/>
                </a:solidFill>
                <a:latin typeface="Calibri"/>
                <a:ea typeface="Calibri"/>
                <a:cs typeface="Calibri"/>
                <a:sym typeface="Calibri"/>
              </a:rPr>
            </a:br>
            <a:r>
              <a:rPr lang="en-US" sz="6600">
                <a:solidFill>
                  <a:schemeClr val="dk1"/>
                </a:solidFill>
                <a:latin typeface="Calibri"/>
                <a:ea typeface="Calibri"/>
                <a:cs typeface="Calibri"/>
                <a:sym typeface="Calibri"/>
              </a:rPr>
              <a:t>Any Questions ?</a:t>
            </a:r>
            <a:endParaRPr/>
          </a:p>
        </p:txBody>
      </p:sp>
      <p:sp>
        <p:nvSpPr>
          <p:cNvPr id="416" name="Google Shape;416;p29"/>
          <p:cNvSpPr/>
          <p:nvPr/>
        </p:nvSpPr>
        <p:spPr>
          <a:xfrm>
            <a:off x="714562" y="4409267"/>
            <a:ext cx="4243589" cy="18288"/>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Questions" id="417" name="Google Shape;417;p29"/>
          <p:cNvPicPr preferRelativeResize="0"/>
          <p:nvPr/>
        </p:nvPicPr>
        <p:blipFill rotWithShape="1">
          <a:blip r:embed="rId3">
            <a:alphaModFix/>
          </a:blip>
          <a:srcRect b="0" l="0" r="0" t="0"/>
          <a:stretch/>
        </p:blipFill>
        <p:spPr>
          <a:xfrm>
            <a:off x="7781544" y="1267079"/>
            <a:ext cx="4087368" cy="4087368"/>
          </a:xfrm>
          <a:prstGeom prst="rect">
            <a:avLst/>
          </a:prstGeom>
          <a:noFill/>
          <a:ln>
            <a:noFill/>
          </a:ln>
        </p:spPr>
      </p:pic>
      <p:pic>
        <p:nvPicPr>
          <p:cNvPr id="418" name="Google Shape;418;p29"/>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3"/>
          <p:cNvSpPr txBox="1"/>
          <p:nvPr>
            <p:ph type="title"/>
          </p:nvPr>
        </p:nvSpPr>
        <p:spPr>
          <a:xfrm>
            <a:off x="841248" y="685800"/>
            <a:ext cx="10506456" cy="115700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Background</a:t>
            </a:r>
            <a:endParaRPr sz="4800"/>
          </a:p>
        </p:txBody>
      </p:sp>
      <p:sp>
        <p:nvSpPr>
          <p:cNvPr id="109" name="Google Shape;109;p3"/>
          <p:cNvSpPr/>
          <p:nvPr/>
        </p:nvSpPr>
        <p:spPr>
          <a:xfrm rot="5400000">
            <a:off x="1120140" y="34093"/>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0" name="Google Shape;110;p3"/>
          <p:cNvSpPr/>
          <p:nvPr/>
        </p:nvSpPr>
        <p:spPr>
          <a:xfrm>
            <a:off x="841248" y="1958056"/>
            <a:ext cx="10506456"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11" name="Google Shape;111;p3"/>
          <p:cNvGrpSpPr/>
          <p:nvPr/>
        </p:nvGrpSpPr>
        <p:grpSpPr>
          <a:xfrm>
            <a:off x="838200" y="2682946"/>
            <a:ext cx="10506456" cy="3101559"/>
            <a:chOff x="0" y="387694"/>
            <a:chExt cx="10506456" cy="3101559"/>
          </a:xfrm>
        </p:grpSpPr>
        <p:cxnSp>
          <p:nvCxnSpPr>
            <p:cNvPr id="112" name="Google Shape;112;p3"/>
            <p:cNvCxnSpPr/>
            <p:nvPr/>
          </p:nvCxnSpPr>
          <p:spPr>
            <a:xfrm>
              <a:off x="0" y="1938474"/>
              <a:ext cx="10506456" cy="0"/>
            </a:xfrm>
            <a:prstGeom prst="straightConnector1">
              <a:avLst/>
            </a:prstGeom>
            <a:solidFill>
              <a:schemeClr val="lt1">
                <a:alpha val="89803"/>
              </a:schemeClr>
            </a:solidFill>
            <a:ln cap="flat" cmpd="sng" w="19050">
              <a:solidFill>
                <a:schemeClr val="accent2"/>
              </a:solidFill>
              <a:prstDash val="solid"/>
              <a:miter lim="800000"/>
              <a:headEnd len="sm" w="sm" type="none"/>
              <a:tailEnd len="lg" w="lg" type="triangle"/>
            </a:ln>
          </p:spPr>
        </p:cxnSp>
        <p:sp>
          <p:nvSpPr>
            <p:cNvPr id="113" name="Google Shape;113;p3"/>
            <p:cNvSpPr/>
            <p:nvPr/>
          </p:nvSpPr>
          <p:spPr>
            <a:xfrm rot="8100000">
              <a:off x="60095" y="446742"/>
              <a:ext cx="285107" cy="285107"/>
            </a:xfrm>
            <a:prstGeom prst="teardrop">
              <a:avLst>
                <a:gd fmla="val 115000" name="adj"/>
              </a:avLst>
            </a:prstGeom>
            <a:solidFill>
              <a:schemeClr val="accent2"/>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91768" y="478415"/>
              <a:ext cx="221761" cy="221761"/>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404250" y="790897"/>
              <a:ext cx="2185315" cy="11475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txBox="1"/>
            <p:nvPr/>
          </p:nvSpPr>
          <p:spPr>
            <a:xfrm>
              <a:off x="404250" y="790897"/>
              <a:ext cx="2185315" cy="1147576"/>
            </a:xfrm>
            <a:prstGeom prst="rect">
              <a:avLst/>
            </a:prstGeom>
            <a:noFill/>
            <a:ln>
              <a:noFill/>
            </a:ln>
          </p:spPr>
          <p:txBody>
            <a:bodyPr anchorCtr="0" anchor="t" bIns="123825" lIns="0" spcFirstLastPara="1" rIns="82550" wrap="square" tIns="82550">
              <a:noAutofit/>
            </a:bodyPr>
            <a:lstStyle/>
            <a:p>
              <a:pPr indent="0" lvl="0" marL="0" marR="0" rtl="0" algn="l">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FCC opens radio spectrum for unlicensed use</a:t>
              </a:r>
              <a:endParaRPr/>
            </a:p>
          </p:txBody>
        </p:sp>
        <p:sp>
          <p:nvSpPr>
            <p:cNvPr id="117" name="Google Shape;117;p3"/>
            <p:cNvSpPr/>
            <p:nvPr/>
          </p:nvSpPr>
          <p:spPr>
            <a:xfrm>
              <a:off x="404250" y="387694"/>
              <a:ext cx="2185315" cy="403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txBox="1"/>
            <p:nvPr/>
          </p:nvSpPr>
          <p:spPr>
            <a:xfrm>
              <a:off x="404250" y="387694"/>
              <a:ext cx="2185315" cy="403202"/>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1985</a:t>
              </a:r>
              <a:endParaRPr/>
            </a:p>
          </p:txBody>
        </p:sp>
        <p:cxnSp>
          <p:nvCxnSpPr>
            <p:cNvPr id="119" name="Google Shape;119;p3"/>
            <p:cNvCxnSpPr/>
            <p:nvPr/>
          </p:nvCxnSpPr>
          <p:spPr>
            <a:xfrm>
              <a:off x="202648" y="790897"/>
              <a:ext cx="0" cy="1147576"/>
            </a:xfrm>
            <a:prstGeom prst="straightConnector1">
              <a:avLst/>
            </a:prstGeom>
            <a:noFill/>
            <a:ln cap="flat" cmpd="sng" w="12700">
              <a:solidFill>
                <a:schemeClr val="accent2"/>
              </a:solidFill>
              <a:prstDash val="dash"/>
              <a:miter lim="800000"/>
              <a:headEnd len="sm" w="sm" type="none"/>
              <a:tailEnd len="sm" w="sm" type="none"/>
            </a:ln>
          </p:spPr>
        </p:cxnSp>
        <p:sp>
          <p:nvSpPr>
            <p:cNvPr id="120" name="Google Shape;120;p3"/>
            <p:cNvSpPr/>
            <p:nvPr/>
          </p:nvSpPr>
          <p:spPr>
            <a:xfrm>
              <a:off x="166360" y="1902185"/>
              <a:ext cx="72576" cy="72576"/>
            </a:xfrm>
            <a:prstGeom prst="ellipse">
              <a:avLst/>
            </a:prstGeom>
            <a:solidFill>
              <a:schemeClr val="accent2"/>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2700000">
              <a:off x="1372003" y="3145098"/>
              <a:ext cx="285107" cy="285107"/>
            </a:xfrm>
            <a:prstGeom prst="teardrop">
              <a:avLst>
                <a:gd fmla="val 115000" name="adj"/>
              </a:avLst>
            </a:prstGeom>
            <a:solidFill>
              <a:srgbClr val="DE7946"/>
            </a:solidFill>
            <a:ln cap="flat" cmpd="sng" w="12700">
              <a:solidFill>
                <a:srgbClr val="DE794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403676" y="3176771"/>
              <a:ext cx="221761" cy="221761"/>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716158" y="1938474"/>
              <a:ext cx="2185315" cy="11475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txBox="1"/>
            <p:nvPr/>
          </p:nvSpPr>
          <p:spPr>
            <a:xfrm>
              <a:off x="1716158" y="1938474"/>
              <a:ext cx="2185315" cy="1147576"/>
            </a:xfrm>
            <a:prstGeom prst="rect">
              <a:avLst/>
            </a:prstGeom>
            <a:noFill/>
            <a:ln>
              <a:noFill/>
            </a:ln>
          </p:spPr>
          <p:txBody>
            <a:bodyPr anchorCtr="0" anchor="b" bIns="82550" lIns="0" spcFirstLastPara="1" rIns="0" wrap="square" tIns="123825">
              <a:noAutofit/>
            </a:bodyPr>
            <a:lstStyle/>
            <a:p>
              <a:pPr indent="0" lvl="0" marL="0" marR="0" rtl="0" algn="l">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The first wireless network was created by NCR Corporation.</a:t>
              </a:r>
              <a:endParaRPr/>
            </a:p>
          </p:txBody>
        </p:sp>
        <p:sp>
          <p:nvSpPr>
            <p:cNvPr id="125" name="Google Shape;125;p3"/>
            <p:cNvSpPr/>
            <p:nvPr/>
          </p:nvSpPr>
          <p:spPr>
            <a:xfrm>
              <a:off x="1716158" y="3086050"/>
              <a:ext cx="2185315" cy="403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txBox="1"/>
            <p:nvPr/>
          </p:nvSpPr>
          <p:spPr>
            <a:xfrm>
              <a:off x="1716158" y="3086050"/>
              <a:ext cx="2185315" cy="403202"/>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1991</a:t>
              </a:r>
              <a:endParaRPr/>
            </a:p>
          </p:txBody>
        </p:sp>
        <p:cxnSp>
          <p:nvCxnSpPr>
            <p:cNvPr id="127" name="Google Shape;127;p3"/>
            <p:cNvCxnSpPr/>
            <p:nvPr/>
          </p:nvCxnSpPr>
          <p:spPr>
            <a:xfrm>
              <a:off x="1514557" y="1938474"/>
              <a:ext cx="0" cy="1147576"/>
            </a:xfrm>
            <a:prstGeom prst="straightConnector1">
              <a:avLst/>
            </a:prstGeom>
            <a:noFill/>
            <a:ln cap="flat" cmpd="sng" w="12700">
              <a:solidFill>
                <a:srgbClr val="DE7946"/>
              </a:solidFill>
              <a:prstDash val="dash"/>
              <a:miter lim="800000"/>
              <a:headEnd len="sm" w="sm" type="none"/>
              <a:tailEnd len="sm" w="sm" type="none"/>
            </a:ln>
          </p:spPr>
        </p:cxnSp>
        <p:sp>
          <p:nvSpPr>
            <p:cNvPr id="128" name="Google Shape;128;p3"/>
            <p:cNvSpPr/>
            <p:nvPr/>
          </p:nvSpPr>
          <p:spPr>
            <a:xfrm>
              <a:off x="1478269" y="1902185"/>
              <a:ext cx="72576" cy="72576"/>
            </a:xfrm>
            <a:prstGeom prst="ellipse">
              <a:avLst/>
            </a:prstGeom>
            <a:solidFill>
              <a:srgbClr val="DE7946"/>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8100000">
              <a:off x="2683912" y="446742"/>
              <a:ext cx="285107" cy="285107"/>
            </a:xfrm>
            <a:prstGeom prst="teardrop">
              <a:avLst>
                <a:gd fmla="val 115000" name="adj"/>
              </a:avLst>
            </a:prstGeom>
            <a:solidFill>
              <a:srgbClr val="D07A5B"/>
            </a:solidFill>
            <a:ln cap="flat" cmpd="sng" w="12700">
              <a:solidFill>
                <a:srgbClr val="D07A5B"/>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715584" y="478415"/>
              <a:ext cx="221761" cy="221761"/>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028066" y="790897"/>
              <a:ext cx="2185315" cy="11475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txBox="1"/>
            <p:nvPr/>
          </p:nvSpPr>
          <p:spPr>
            <a:xfrm>
              <a:off x="3028066" y="790897"/>
              <a:ext cx="2185315" cy="1147576"/>
            </a:xfrm>
            <a:prstGeom prst="rect">
              <a:avLst/>
            </a:prstGeom>
            <a:noFill/>
            <a:ln>
              <a:noFill/>
            </a:ln>
          </p:spPr>
          <p:txBody>
            <a:bodyPr anchorCtr="0" anchor="t" bIns="123825" lIns="0" spcFirstLastPara="1" rIns="82550" wrap="square" tIns="82550">
              <a:noAutofit/>
            </a:bodyPr>
            <a:lstStyle/>
            <a:p>
              <a:pPr indent="0" lvl="0" marL="0" marR="0" rtl="0" algn="l">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WEP protocol introduced, it was the first version of the IEEE 802.11 standard.</a:t>
              </a:r>
              <a:endParaRPr/>
            </a:p>
            <a:p>
              <a:pPr indent="0" lvl="0" marL="0" marR="0" rtl="0" algn="l">
                <a:lnSpc>
                  <a:spcPct val="90000"/>
                </a:lnSpc>
                <a:spcBef>
                  <a:spcPts val="455"/>
                </a:spcBef>
                <a:spcAft>
                  <a:spcPts val="0"/>
                </a:spcAft>
                <a:buClr>
                  <a:schemeClr val="dk1"/>
                </a:buClr>
                <a:buSzPts val="1300"/>
                <a:buFont typeface="Calibri"/>
                <a:buNone/>
              </a:pPr>
              <a:r>
                <a:t/>
              </a:r>
              <a:endParaRPr b="0" i="0" sz="1300" u="none" cap="none" strike="noStrike">
                <a:solidFill>
                  <a:schemeClr val="dk1"/>
                </a:solidFill>
                <a:latin typeface="Calibri"/>
                <a:ea typeface="Calibri"/>
                <a:cs typeface="Calibri"/>
                <a:sym typeface="Calibri"/>
              </a:endParaRPr>
            </a:p>
          </p:txBody>
        </p:sp>
        <p:sp>
          <p:nvSpPr>
            <p:cNvPr id="133" name="Google Shape;133;p3"/>
            <p:cNvSpPr/>
            <p:nvPr/>
          </p:nvSpPr>
          <p:spPr>
            <a:xfrm>
              <a:off x="3028066" y="387694"/>
              <a:ext cx="2185315" cy="403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txBox="1"/>
            <p:nvPr/>
          </p:nvSpPr>
          <p:spPr>
            <a:xfrm>
              <a:off x="3028066" y="387694"/>
              <a:ext cx="2185315" cy="403202"/>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rgbClr val="FF0000"/>
                </a:buClr>
                <a:buSzPts val="1800"/>
                <a:buFont typeface="Calibri"/>
                <a:buNone/>
              </a:pPr>
              <a:r>
                <a:rPr b="1" i="0" lang="en-US" sz="1800" u="none" cap="none" strike="noStrike">
                  <a:solidFill>
                    <a:srgbClr val="FF0000"/>
                  </a:solidFill>
                  <a:latin typeface="Calibri"/>
                  <a:ea typeface="Calibri"/>
                  <a:cs typeface="Calibri"/>
                  <a:sym typeface="Calibri"/>
                </a:rPr>
                <a:t>1997</a:t>
              </a:r>
              <a:endParaRPr/>
            </a:p>
          </p:txBody>
        </p:sp>
        <p:cxnSp>
          <p:nvCxnSpPr>
            <p:cNvPr id="135" name="Google Shape;135;p3"/>
            <p:cNvCxnSpPr/>
            <p:nvPr/>
          </p:nvCxnSpPr>
          <p:spPr>
            <a:xfrm>
              <a:off x="2826465" y="790897"/>
              <a:ext cx="0" cy="1147576"/>
            </a:xfrm>
            <a:prstGeom prst="straightConnector1">
              <a:avLst/>
            </a:prstGeom>
            <a:noFill/>
            <a:ln cap="flat" cmpd="sng" w="12700">
              <a:solidFill>
                <a:srgbClr val="D07A5B"/>
              </a:solidFill>
              <a:prstDash val="dash"/>
              <a:miter lim="800000"/>
              <a:headEnd len="sm" w="sm" type="none"/>
              <a:tailEnd len="sm" w="sm" type="none"/>
            </a:ln>
          </p:spPr>
        </p:cxnSp>
        <p:sp>
          <p:nvSpPr>
            <p:cNvPr id="136" name="Google Shape;136;p3"/>
            <p:cNvSpPr/>
            <p:nvPr/>
          </p:nvSpPr>
          <p:spPr>
            <a:xfrm>
              <a:off x="2790177" y="1902185"/>
              <a:ext cx="72576" cy="72576"/>
            </a:xfrm>
            <a:prstGeom prst="ellipse">
              <a:avLst/>
            </a:prstGeom>
            <a:solidFill>
              <a:srgbClr val="D07A5B"/>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2700000">
              <a:off x="3995820" y="3145098"/>
              <a:ext cx="285107" cy="285107"/>
            </a:xfrm>
            <a:prstGeom prst="teardrop">
              <a:avLst>
                <a:gd fmla="val 115000" name="adj"/>
              </a:avLst>
            </a:prstGeom>
            <a:solidFill>
              <a:srgbClr val="C47F6E"/>
            </a:solidFill>
            <a:ln cap="flat" cmpd="sng" w="12700">
              <a:solidFill>
                <a:srgbClr val="C47F6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027493" y="3176771"/>
              <a:ext cx="221761" cy="221761"/>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4339975" y="1938474"/>
              <a:ext cx="2185315" cy="11475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txBox="1"/>
            <p:nvPr/>
          </p:nvSpPr>
          <p:spPr>
            <a:xfrm>
              <a:off x="4339975" y="1938474"/>
              <a:ext cx="2185315" cy="1147576"/>
            </a:xfrm>
            <a:prstGeom prst="rect">
              <a:avLst/>
            </a:prstGeom>
            <a:noFill/>
            <a:ln>
              <a:noFill/>
            </a:ln>
          </p:spPr>
          <p:txBody>
            <a:bodyPr anchorCtr="0" anchor="b" bIns="82550" lIns="0" spcFirstLastPara="1" rIns="0" wrap="square" tIns="123825">
              <a:noAutofit/>
            </a:bodyPr>
            <a:lstStyle/>
            <a:p>
              <a:pPr indent="0" lvl="0" marL="0" marR="0" rtl="0" algn="l">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The Wi-Fi Alliance was formed to promote growth and ensure compatibility.</a:t>
              </a:r>
              <a:endParaRPr/>
            </a:p>
          </p:txBody>
        </p:sp>
        <p:sp>
          <p:nvSpPr>
            <p:cNvPr id="141" name="Google Shape;141;p3"/>
            <p:cNvSpPr/>
            <p:nvPr/>
          </p:nvSpPr>
          <p:spPr>
            <a:xfrm>
              <a:off x="4339975" y="3086050"/>
              <a:ext cx="2185315" cy="403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txBox="1"/>
            <p:nvPr/>
          </p:nvSpPr>
          <p:spPr>
            <a:xfrm>
              <a:off x="4339975" y="3086050"/>
              <a:ext cx="2185315" cy="403202"/>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1999</a:t>
              </a:r>
              <a:endParaRPr/>
            </a:p>
          </p:txBody>
        </p:sp>
        <p:cxnSp>
          <p:nvCxnSpPr>
            <p:cNvPr id="143" name="Google Shape;143;p3"/>
            <p:cNvCxnSpPr/>
            <p:nvPr/>
          </p:nvCxnSpPr>
          <p:spPr>
            <a:xfrm>
              <a:off x="4138374" y="1938474"/>
              <a:ext cx="0" cy="1147576"/>
            </a:xfrm>
            <a:prstGeom prst="straightConnector1">
              <a:avLst/>
            </a:prstGeom>
            <a:noFill/>
            <a:ln cap="flat" cmpd="sng" w="12700">
              <a:solidFill>
                <a:srgbClr val="C47F6E"/>
              </a:solidFill>
              <a:prstDash val="dash"/>
              <a:miter lim="800000"/>
              <a:headEnd len="sm" w="sm" type="none"/>
              <a:tailEnd len="sm" w="sm" type="none"/>
            </a:ln>
          </p:spPr>
        </p:cxnSp>
        <p:sp>
          <p:nvSpPr>
            <p:cNvPr id="144" name="Google Shape;144;p3"/>
            <p:cNvSpPr/>
            <p:nvPr/>
          </p:nvSpPr>
          <p:spPr>
            <a:xfrm>
              <a:off x="4102085" y="1902185"/>
              <a:ext cx="72576" cy="72576"/>
            </a:xfrm>
            <a:prstGeom prst="ellipse">
              <a:avLst/>
            </a:prstGeom>
            <a:solidFill>
              <a:srgbClr val="C47F6E"/>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8100000">
              <a:off x="5307728" y="446742"/>
              <a:ext cx="285107" cy="285107"/>
            </a:xfrm>
            <a:prstGeom prst="teardrop">
              <a:avLst>
                <a:gd fmla="val 115000" name="adj"/>
              </a:avLst>
            </a:prstGeom>
            <a:solidFill>
              <a:srgbClr val="B88881"/>
            </a:solidFill>
            <a:ln cap="flat" cmpd="sng" w="12700">
              <a:solidFill>
                <a:srgbClr val="B8888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5339401" y="478415"/>
              <a:ext cx="221761" cy="221761"/>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5651883" y="790897"/>
              <a:ext cx="2185315" cy="11475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txBox="1"/>
            <p:nvPr/>
          </p:nvSpPr>
          <p:spPr>
            <a:xfrm>
              <a:off x="5651883" y="790897"/>
              <a:ext cx="2185315" cy="1147576"/>
            </a:xfrm>
            <a:prstGeom prst="rect">
              <a:avLst/>
            </a:prstGeom>
            <a:noFill/>
            <a:ln>
              <a:noFill/>
            </a:ln>
          </p:spPr>
          <p:txBody>
            <a:bodyPr anchorCtr="0" anchor="t" bIns="123825" lIns="0" spcFirstLastPara="1" rIns="82550" wrap="square" tIns="82550">
              <a:noAutofit/>
            </a:bodyPr>
            <a:lstStyle/>
            <a:p>
              <a:pPr indent="0" lvl="0" marL="0" marR="0" rtl="0" algn="l">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The first version of WPA security protocol was introduced to improve the weak security of the original WEP protocol.</a:t>
              </a:r>
              <a:endParaRPr/>
            </a:p>
          </p:txBody>
        </p:sp>
        <p:sp>
          <p:nvSpPr>
            <p:cNvPr id="149" name="Google Shape;149;p3"/>
            <p:cNvSpPr/>
            <p:nvPr/>
          </p:nvSpPr>
          <p:spPr>
            <a:xfrm>
              <a:off x="5651883" y="387694"/>
              <a:ext cx="2185315" cy="403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txBox="1"/>
            <p:nvPr/>
          </p:nvSpPr>
          <p:spPr>
            <a:xfrm>
              <a:off x="5651883" y="387694"/>
              <a:ext cx="2185315" cy="403202"/>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rgbClr val="FF0000"/>
                </a:buClr>
                <a:buSzPts val="1800"/>
                <a:buFont typeface="Calibri"/>
                <a:buNone/>
              </a:pPr>
              <a:r>
                <a:rPr b="1" i="0" lang="en-US" sz="1800" u="none" cap="none" strike="noStrike">
                  <a:solidFill>
                    <a:srgbClr val="FF0000"/>
                  </a:solidFill>
                  <a:latin typeface="Calibri"/>
                  <a:ea typeface="Calibri"/>
                  <a:cs typeface="Calibri"/>
                  <a:sym typeface="Calibri"/>
                </a:rPr>
                <a:t>2003</a:t>
              </a:r>
              <a:endParaRPr/>
            </a:p>
          </p:txBody>
        </p:sp>
        <p:cxnSp>
          <p:nvCxnSpPr>
            <p:cNvPr id="151" name="Google Shape;151;p3"/>
            <p:cNvCxnSpPr/>
            <p:nvPr/>
          </p:nvCxnSpPr>
          <p:spPr>
            <a:xfrm>
              <a:off x="5450282" y="790897"/>
              <a:ext cx="0" cy="1147576"/>
            </a:xfrm>
            <a:prstGeom prst="straightConnector1">
              <a:avLst/>
            </a:prstGeom>
            <a:noFill/>
            <a:ln cap="flat" cmpd="sng" w="12700">
              <a:solidFill>
                <a:srgbClr val="B88881"/>
              </a:solidFill>
              <a:prstDash val="dash"/>
              <a:miter lim="800000"/>
              <a:headEnd len="sm" w="sm" type="none"/>
              <a:tailEnd len="sm" w="sm" type="none"/>
            </a:ln>
          </p:spPr>
        </p:cxnSp>
        <p:sp>
          <p:nvSpPr>
            <p:cNvPr id="152" name="Google Shape;152;p3"/>
            <p:cNvSpPr/>
            <p:nvPr/>
          </p:nvSpPr>
          <p:spPr>
            <a:xfrm>
              <a:off x="5413300" y="1902185"/>
              <a:ext cx="72576" cy="72576"/>
            </a:xfrm>
            <a:prstGeom prst="ellipse">
              <a:avLst/>
            </a:prstGeom>
            <a:solidFill>
              <a:srgbClr val="B88881"/>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2700000">
              <a:off x="6619637" y="3145098"/>
              <a:ext cx="285107" cy="285107"/>
            </a:xfrm>
            <a:prstGeom prst="teardrop">
              <a:avLst>
                <a:gd fmla="val 115000" name="adj"/>
              </a:avLst>
            </a:prstGeom>
            <a:solidFill>
              <a:srgbClr val="AD9593"/>
            </a:solidFill>
            <a:ln cap="flat" cmpd="sng" w="12700">
              <a:solidFill>
                <a:srgbClr val="AD959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6651310" y="3176771"/>
              <a:ext cx="221761" cy="221761"/>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6963792" y="1938474"/>
              <a:ext cx="2185315" cy="11475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txBox="1"/>
            <p:nvPr/>
          </p:nvSpPr>
          <p:spPr>
            <a:xfrm>
              <a:off x="6963792" y="1938474"/>
              <a:ext cx="2185315" cy="1147576"/>
            </a:xfrm>
            <a:prstGeom prst="rect">
              <a:avLst/>
            </a:prstGeom>
            <a:noFill/>
            <a:ln>
              <a:noFill/>
            </a:ln>
          </p:spPr>
          <p:txBody>
            <a:bodyPr anchorCtr="0" anchor="b" bIns="82550" lIns="0" spcFirstLastPara="1" rIns="0" wrap="square" tIns="123825">
              <a:noAutofit/>
            </a:bodyPr>
            <a:lstStyle/>
            <a:p>
              <a:pPr indent="0" lvl="0" marL="0" marR="0" rtl="0" algn="l">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WPA2 version was born offering faster speed and better range.</a:t>
              </a:r>
              <a:endParaRPr/>
            </a:p>
          </p:txBody>
        </p:sp>
        <p:sp>
          <p:nvSpPr>
            <p:cNvPr id="157" name="Google Shape;157;p3"/>
            <p:cNvSpPr/>
            <p:nvPr/>
          </p:nvSpPr>
          <p:spPr>
            <a:xfrm>
              <a:off x="6963792" y="3086050"/>
              <a:ext cx="2185315" cy="403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txBox="1"/>
            <p:nvPr/>
          </p:nvSpPr>
          <p:spPr>
            <a:xfrm>
              <a:off x="6963792" y="3086050"/>
              <a:ext cx="2185315" cy="403202"/>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rgbClr val="FF0000"/>
                </a:buClr>
                <a:buSzPts val="1800"/>
                <a:buFont typeface="Calibri"/>
                <a:buNone/>
              </a:pPr>
              <a:r>
                <a:rPr b="1" i="0" lang="en-US" sz="1800" u="none" cap="none" strike="noStrike">
                  <a:solidFill>
                    <a:srgbClr val="FF0000"/>
                  </a:solidFill>
                  <a:latin typeface="Calibri"/>
                  <a:ea typeface="Calibri"/>
                  <a:cs typeface="Calibri"/>
                  <a:sym typeface="Calibri"/>
                </a:rPr>
                <a:t>2004</a:t>
              </a:r>
              <a:endParaRPr/>
            </a:p>
          </p:txBody>
        </p:sp>
        <p:cxnSp>
          <p:nvCxnSpPr>
            <p:cNvPr id="159" name="Google Shape;159;p3"/>
            <p:cNvCxnSpPr/>
            <p:nvPr/>
          </p:nvCxnSpPr>
          <p:spPr>
            <a:xfrm>
              <a:off x="6762190" y="1938474"/>
              <a:ext cx="0" cy="1147576"/>
            </a:xfrm>
            <a:prstGeom prst="straightConnector1">
              <a:avLst/>
            </a:prstGeom>
            <a:noFill/>
            <a:ln cap="flat" cmpd="sng" w="12700">
              <a:solidFill>
                <a:srgbClr val="AD9593"/>
              </a:solidFill>
              <a:prstDash val="dash"/>
              <a:miter lim="800000"/>
              <a:headEnd len="sm" w="sm" type="none"/>
              <a:tailEnd len="sm" w="sm" type="none"/>
            </a:ln>
          </p:spPr>
        </p:cxnSp>
        <p:sp>
          <p:nvSpPr>
            <p:cNvPr id="160" name="Google Shape;160;p3"/>
            <p:cNvSpPr/>
            <p:nvPr/>
          </p:nvSpPr>
          <p:spPr>
            <a:xfrm>
              <a:off x="6725208" y="1902185"/>
              <a:ext cx="72576" cy="72576"/>
            </a:xfrm>
            <a:prstGeom prst="ellipse">
              <a:avLst/>
            </a:prstGeom>
            <a:solidFill>
              <a:srgbClr val="AD9593"/>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8100000">
              <a:off x="7931545" y="446742"/>
              <a:ext cx="285107" cy="285107"/>
            </a:xfrm>
            <a:prstGeom prst="teardrop">
              <a:avLst>
                <a:gd fmla="val 115000" name="adj"/>
              </a:avLst>
            </a:prstGeom>
            <a:solidFill>
              <a:srgbClr val="A4A4A4"/>
            </a:solidFill>
            <a:ln cap="flat" cmpd="sng" w="12700">
              <a:solidFill>
                <a:srgbClr val="A4A4A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7963218" y="478415"/>
              <a:ext cx="221761" cy="221761"/>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8275700" y="790897"/>
              <a:ext cx="2185315" cy="11475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txBox="1"/>
            <p:nvPr/>
          </p:nvSpPr>
          <p:spPr>
            <a:xfrm>
              <a:off x="8275700" y="790897"/>
              <a:ext cx="2185315" cy="1147576"/>
            </a:xfrm>
            <a:prstGeom prst="rect">
              <a:avLst/>
            </a:prstGeom>
            <a:noFill/>
            <a:ln>
              <a:noFill/>
            </a:ln>
          </p:spPr>
          <p:txBody>
            <a:bodyPr anchorCtr="0" anchor="t" bIns="123825" lIns="0" spcFirstLastPara="1" rIns="82550" wrap="square" tIns="82550">
              <a:noAutofit/>
            </a:bodyPr>
            <a:lstStyle/>
            <a:p>
              <a:pPr indent="0" lvl="0" marL="0" marR="0" rtl="0" algn="l">
                <a:lnSpc>
                  <a:spcPct val="90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The latest version of Wi-Fi security, WPA3, was introduced to provide stronger protection against hacking and other security threats.</a:t>
              </a:r>
              <a:endParaRPr/>
            </a:p>
          </p:txBody>
        </p:sp>
        <p:sp>
          <p:nvSpPr>
            <p:cNvPr id="165" name="Google Shape;165;p3"/>
            <p:cNvSpPr/>
            <p:nvPr/>
          </p:nvSpPr>
          <p:spPr>
            <a:xfrm>
              <a:off x="8275700" y="387694"/>
              <a:ext cx="2185315" cy="4032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txBox="1"/>
            <p:nvPr/>
          </p:nvSpPr>
          <p:spPr>
            <a:xfrm>
              <a:off x="8275700" y="387694"/>
              <a:ext cx="2185315" cy="403202"/>
            </a:xfrm>
            <a:prstGeom prst="rect">
              <a:avLst/>
            </a:prstGeom>
            <a:noFill/>
            <a:ln>
              <a:noFill/>
            </a:ln>
          </p:spPr>
          <p:txBody>
            <a:bodyPr anchorCtr="0" anchor="ctr" bIns="0" lIns="0" spcFirstLastPara="1" rIns="114300" wrap="square" tIns="0">
              <a:noAutofit/>
            </a:bodyPr>
            <a:lstStyle/>
            <a:p>
              <a:pPr indent="0" lvl="0" marL="0" marR="0" rtl="0" algn="l">
                <a:lnSpc>
                  <a:spcPct val="9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2018</a:t>
              </a:r>
              <a:endParaRPr/>
            </a:p>
          </p:txBody>
        </p:sp>
        <p:cxnSp>
          <p:nvCxnSpPr>
            <p:cNvPr id="167" name="Google Shape;167;p3"/>
            <p:cNvCxnSpPr/>
            <p:nvPr/>
          </p:nvCxnSpPr>
          <p:spPr>
            <a:xfrm>
              <a:off x="8074099" y="790897"/>
              <a:ext cx="0" cy="1147576"/>
            </a:xfrm>
            <a:prstGeom prst="straightConnector1">
              <a:avLst/>
            </a:prstGeom>
            <a:noFill/>
            <a:ln cap="flat" cmpd="sng" w="12700">
              <a:solidFill>
                <a:srgbClr val="A4A4A4"/>
              </a:solidFill>
              <a:prstDash val="dash"/>
              <a:miter lim="800000"/>
              <a:headEnd len="sm" w="sm" type="none"/>
              <a:tailEnd len="sm" w="sm" type="none"/>
            </a:ln>
          </p:spPr>
        </p:cxnSp>
        <p:sp>
          <p:nvSpPr>
            <p:cNvPr id="168" name="Google Shape;168;p3"/>
            <p:cNvSpPr/>
            <p:nvPr/>
          </p:nvSpPr>
          <p:spPr>
            <a:xfrm>
              <a:off x="8037116" y="1902185"/>
              <a:ext cx="72576" cy="72576"/>
            </a:xfrm>
            <a:prstGeom prst="ellipse">
              <a:avLst/>
            </a:prstGeom>
            <a:solidFill>
              <a:srgbClr val="A4A4A4"/>
            </a:solidFill>
            <a:ln cap="flat"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9" name="Google Shape;169;p3"/>
          <p:cNvPicPr preferRelativeResize="0"/>
          <p:nvPr/>
        </p:nvPicPr>
        <p:blipFill rotWithShape="1">
          <a:blip r:embed="rId3">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4"/>
          <p:cNvSpPr txBox="1"/>
          <p:nvPr>
            <p:ph type="title"/>
          </p:nvPr>
        </p:nvSpPr>
        <p:spPr>
          <a:xfrm>
            <a:off x="841248" y="685800"/>
            <a:ext cx="10506456" cy="115700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Wi-Fi Protocols Features</a:t>
            </a:r>
            <a:endParaRPr sz="4800"/>
          </a:p>
        </p:txBody>
      </p:sp>
      <p:sp>
        <p:nvSpPr>
          <p:cNvPr id="177" name="Google Shape;177;p4"/>
          <p:cNvSpPr/>
          <p:nvPr/>
        </p:nvSpPr>
        <p:spPr>
          <a:xfrm rot="5400000">
            <a:off x="1120140" y="34093"/>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8" name="Google Shape;178;p4"/>
          <p:cNvSpPr/>
          <p:nvPr/>
        </p:nvSpPr>
        <p:spPr>
          <a:xfrm>
            <a:off x="841248" y="1958056"/>
            <a:ext cx="10506456"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179" name="Google Shape;179;p4"/>
          <p:cNvPicPr preferRelativeResize="0"/>
          <p:nvPr/>
        </p:nvPicPr>
        <p:blipFill rotWithShape="1">
          <a:blip r:embed="rId3">
            <a:alphaModFix/>
          </a:blip>
          <a:srcRect b="0" l="0" r="0" t="0"/>
          <a:stretch/>
        </p:blipFill>
        <p:spPr>
          <a:xfrm>
            <a:off x="10176933" y="102172"/>
            <a:ext cx="1570950" cy="872756"/>
          </a:xfrm>
          <a:prstGeom prst="rect">
            <a:avLst/>
          </a:prstGeom>
          <a:noFill/>
          <a:ln>
            <a:noFill/>
          </a:ln>
        </p:spPr>
      </p:pic>
      <p:graphicFrame>
        <p:nvGraphicFramePr>
          <p:cNvPr id="180" name="Google Shape;180;p4"/>
          <p:cNvGraphicFramePr/>
          <p:nvPr/>
        </p:nvGraphicFramePr>
        <p:xfrm>
          <a:off x="1545336" y="2341076"/>
          <a:ext cx="3000000" cy="3000000"/>
        </p:xfrm>
        <a:graphic>
          <a:graphicData uri="http://schemas.openxmlformats.org/drawingml/2006/table">
            <a:tbl>
              <a:tblPr bandRow="1" firstRow="1">
                <a:noFill/>
                <a:tableStyleId>{63714D3B-AAF1-4143-9872-B0D14BB50916}</a:tableStyleId>
              </a:tblPr>
              <a:tblGrid>
                <a:gridCol w="1851425"/>
                <a:gridCol w="1851425"/>
                <a:gridCol w="1851425"/>
                <a:gridCol w="1851425"/>
                <a:gridCol w="1851425"/>
              </a:tblGrid>
              <a:tr h="485775">
                <a:tc>
                  <a:txBody>
                    <a:bodyPr/>
                    <a:lstStyle/>
                    <a:p>
                      <a:pPr indent="0" lvl="0" marL="0" marR="0" rtl="0" algn="ctr">
                        <a:spcBef>
                          <a:spcPts val="0"/>
                        </a:spcBef>
                        <a:spcAft>
                          <a:spcPts val="0"/>
                        </a:spcAft>
                        <a:buNone/>
                      </a:pPr>
                      <a:r>
                        <a:rPr lang="en-US" sz="1800" u="none" cap="none" strike="noStrike"/>
                        <a:t>Item</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WEP</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WPA</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WPA2</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WPA3</a:t>
                      </a:r>
                      <a:endParaRPr/>
                    </a:p>
                  </a:txBody>
                  <a:tcPr marT="45725" marB="45725" marR="91450" marL="91450" anchor="ctr"/>
                </a:tc>
              </a:tr>
              <a:tr h="485775">
                <a:tc>
                  <a:txBody>
                    <a:bodyPr/>
                    <a:lstStyle/>
                    <a:p>
                      <a:pPr indent="0" lvl="0" marL="0" marR="0" rtl="0" algn="ctr">
                        <a:spcBef>
                          <a:spcPts val="0"/>
                        </a:spcBef>
                        <a:spcAft>
                          <a:spcPts val="0"/>
                        </a:spcAft>
                        <a:buNone/>
                      </a:pPr>
                      <a:r>
                        <a:rPr lang="en-US" sz="1800" u="none" cap="none" strike="noStrike"/>
                        <a:t>Year published</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1997</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2003</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2004</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2018</a:t>
                      </a:r>
                      <a:endParaRPr/>
                    </a:p>
                  </a:txBody>
                  <a:tcPr marT="45725" marB="45725" marR="91450" marL="91450" anchor="ctr"/>
                </a:tc>
              </a:tr>
              <a:tr h="485775">
                <a:tc>
                  <a:txBody>
                    <a:bodyPr/>
                    <a:lstStyle/>
                    <a:p>
                      <a:pPr indent="0" lvl="0" marL="0" marR="0" rtl="0" algn="ctr">
                        <a:spcBef>
                          <a:spcPts val="0"/>
                        </a:spcBef>
                        <a:spcAft>
                          <a:spcPts val="0"/>
                        </a:spcAft>
                        <a:buNone/>
                      </a:pPr>
                      <a:r>
                        <a:rPr lang="en-US" sz="1800" u="none" cap="none" strike="noStrike"/>
                        <a:t>Encryption</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RC4</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TKIP</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  AES / CCMP</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AES</a:t>
                      </a:r>
                      <a:endParaRPr/>
                    </a:p>
                  </a:txBody>
                  <a:tcPr marT="45725" marB="45725" marR="91450" marL="91450" anchor="ctr"/>
                </a:tc>
              </a:tr>
              <a:tr h="485775">
                <a:tc>
                  <a:txBody>
                    <a:bodyPr/>
                    <a:lstStyle/>
                    <a:p>
                      <a:pPr indent="0" lvl="0" marL="0" marR="0" rtl="0" algn="ctr">
                        <a:spcBef>
                          <a:spcPts val="0"/>
                        </a:spcBef>
                        <a:spcAft>
                          <a:spcPts val="0"/>
                        </a:spcAft>
                        <a:buNone/>
                      </a:pPr>
                      <a:r>
                        <a:rPr lang="en-US" sz="1800" u="none" cap="none" strike="noStrike"/>
                        <a:t>Session Key Size</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40 bits</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128 bits</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128 bits</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128/192 bits</a:t>
                      </a:r>
                      <a:endParaRPr/>
                    </a:p>
                  </a:txBody>
                  <a:tcPr marT="45725" marB="45725" marR="91450" marL="91450" anchor="ctr"/>
                </a:tc>
              </a:tr>
              <a:tr h="485775">
                <a:tc>
                  <a:txBody>
                    <a:bodyPr/>
                    <a:lstStyle/>
                    <a:p>
                      <a:pPr indent="0" lvl="0" marL="0" marR="0" rtl="0" algn="ctr">
                        <a:spcBef>
                          <a:spcPts val="0"/>
                        </a:spcBef>
                        <a:spcAft>
                          <a:spcPts val="0"/>
                        </a:spcAft>
                        <a:buNone/>
                      </a:pPr>
                      <a:r>
                        <a:rPr lang="en-US" sz="1800" u="none" cap="none" strike="noStrike"/>
                        <a:t>Cipher Type</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Stream</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Stream</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Block</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Block</a:t>
                      </a:r>
                      <a:endParaRPr/>
                    </a:p>
                  </a:txBody>
                  <a:tcPr marT="45725" marB="45725" marR="91450" marL="91450" anchor="ctr"/>
                </a:tc>
              </a:tr>
              <a:tr h="1197800">
                <a:tc>
                  <a:txBody>
                    <a:bodyPr/>
                    <a:lstStyle/>
                    <a:p>
                      <a:pPr indent="0" lvl="0" marL="0" marR="0" rtl="0" algn="ctr">
                        <a:spcBef>
                          <a:spcPts val="0"/>
                        </a:spcBef>
                        <a:spcAft>
                          <a:spcPts val="0"/>
                        </a:spcAft>
                        <a:buNone/>
                      </a:pPr>
                      <a:r>
                        <a:rPr lang="en-US" sz="1800" u="none" cap="none" strike="noStrike"/>
                        <a:t>Key Management</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Not provided</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4-way handshake</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4-way handshake</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Simultaneous Authentication of Equals</a:t>
                      </a:r>
                      <a:endParaRPr/>
                    </a:p>
                  </a:txBody>
                  <a:tcPr marT="45725" marB="45725" marR="91450" marL="91450" anchor="ctr"/>
                </a:tc>
              </a:tr>
            </a:tbl>
          </a:graphicData>
        </a:graphic>
      </p:graphicFrame>
      <p:sp>
        <p:nvSpPr>
          <p:cNvPr id="181" name="Google Shape;181;p4"/>
          <p:cNvSpPr/>
          <p:nvPr/>
        </p:nvSpPr>
        <p:spPr>
          <a:xfrm>
            <a:off x="5090474" y="3871600"/>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2" name="Google Shape;182;p4"/>
          <p:cNvSpPr/>
          <p:nvPr/>
        </p:nvSpPr>
        <p:spPr>
          <a:xfrm rot="10800000">
            <a:off x="10962408" y="4382218"/>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p4"/>
          <p:cNvSpPr/>
          <p:nvPr/>
        </p:nvSpPr>
        <p:spPr>
          <a:xfrm>
            <a:off x="7409468" y="4292662"/>
            <a:ext cx="3063711" cy="471341"/>
          </a:xfrm>
          <a:prstGeom prst="frame">
            <a:avLst>
              <a:gd fmla="val 12500" name="adj1"/>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4" name="Google Shape;184;p4"/>
          <p:cNvSpPr/>
          <p:nvPr/>
        </p:nvSpPr>
        <p:spPr>
          <a:xfrm>
            <a:off x="7390613" y="3313623"/>
            <a:ext cx="3063711" cy="471341"/>
          </a:xfrm>
          <a:prstGeom prst="frame">
            <a:avLst>
              <a:gd fmla="val 12500" name="adj1"/>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5" name="Google Shape;185;p4"/>
          <p:cNvSpPr/>
          <p:nvPr/>
        </p:nvSpPr>
        <p:spPr>
          <a:xfrm rot="10800000">
            <a:off x="10923497" y="3393751"/>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6" name="Google Shape;186;p4"/>
          <p:cNvSpPr/>
          <p:nvPr/>
        </p:nvSpPr>
        <p:spPr>
          <a:xfrm rot="-5400000">
            <a:off x="9794549" y="6087349"/>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190" name="Shape 190"/>
        <p:cNvGrpSpPr/>
        <p:nvPr/>
      </p:nvGrpSpPr>
      <p:grpSpPr>
        <a:xfrm>
          <a:off x="0" y="0"/>
          <a:ext cx="0" cy="0"/>
          <a:chOff x="0" y="0"/>
          <a:chExt cx="0" cy="0"/>
        </a:xfrm>
      </p:grpSpPr>
      <p:sp>
        <p:nvSpPr>
          <p:cNvPr id="191" name="Google Shape;19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Rogue Access Point Attack</a:t>
            </a:r>
            <a:endParaRPr/>
          </a:p>
        </p:txBody>
      </p:sp>
      <p:sp>
        <p:nvSpPr>
          <p:cNvPr id="192" name="Google Shape;192;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Fake/Unauthorized Access Point</a:t>
            </a:r>
            <a:endParaRPr/>
          </a:p>
          <a:p>
            <a:pPr indent="-228600" lvl="0" marL="228600" rtl="0" algn="l">
              <a:lnSpc>
                <a:spcPct val="90000"/>
              </a:lnSpc>
              <a:spcBef>
                <a:spcPts val="1000"/>
              </a:spcBef>
              <a:spcAft>
                <a:spcPts val="0"/>
              </a:spcAft>
              <a:buClr>
                <a:schemeClr val="dk1"/>
              </a:buClr>
              <a:buSzPts val="2800"/>
              <a:buChar char="•"/>
            </a:pPr>
            <a:r>
              <a:rPr lang="en-US"/>
              <a:t>MitM attack vector</a:t>
            </a:r>
            <a:endParaRPr/>
          </a:p>
          <a:p>
            <a:pPr indent="-228600" lvl="0" marL="228600" rtl="0" algn="l">
              <a:lnSpc>
                <a:spcPct val="90000"/>
              </a:lnSpc>
              <a:spcBef>
                <a:spcPts val="1000"/>
              </a:spcBef>
              <a:spcAft>
                <a:spcPts val="0"/>
              </a:spcAft>
              <a:buClr>
                <a:schemeClr val="dk1"/>
              </a:buClr>
              <a:buSzPts val="2800"/>
              <a:buChar char="•"/>
            </a:pPr>
            <a:r>
              <a:rPr lang="en-US"/>
              <a:t>Eavesdropping opportunity</a:t>
            </a:r>
            <a:endParaRPr/>
          </a:p>
        </p:txBody>
      </p:sp>
      <p:pic>
        <p:nvPicPr>
          <p:cNvPr descr="Regan Keim Arthur Conan Doyle router clipart Vorort Jep Prognose" id="193" name="Google Shape;193;p5"/>
          <p:cNvPicPr preferRelativeResize="0"/>
          <p:nvPr/>
        </p:nvPicPr>
        <p:blipFill rotWithShape="1">
          <a:blip r:embed="rId3">
            <a:alphaModFix/>
          </a:blip>
          <a:srcRect b="0" l="0" r="0" t="0"/>
          <a:stretch/>
        </p:blipFill>
        <p:spPr>
          <a:xfrm>
            <a:off x="7670723" y="1935526"/>
            <a:ext cx="3683077" cy="3683077"/>
          </a:xfrm>
          <a:prstGeom prst="rect">
            <a:avLst/>
          </a:prstGeom>
          <a:noFill/>
          <a:ln>
            <a:noFill/>
          </a:ln>
        </p:spPr>
      </p:pic>
      <p:pic>
        <p:nvPicPr>
          <p:cNvPr descr="Corona Virus Cartoon Vector Art, Icons, and Graphics for Free Download" id="194" name="Google Shape;194;p5"/>
          <p:cNvPicPr preferRelativeResize="0"/>
          <p:nvPr/>
        </p:nvPicPr>
        <p:blipFill rotWithShape="1">
          <a:blip r:embed="rId4">
            <a:alphaModFix/>
          </a:blip>
          <a:srcRect b="0" l="0" r="0" t="0"/>
          <a:stretch/>
        </p:blipFill>
        <p:spPr>
          <a:xfrm rot="5400000">
            <a:off x="8266646" y="1695804"/>
            <a:ext cx="2491228" cy="1578415"/>
          </a:xfrm>
          <a:prstGeom prst="rect">
            <a:avLst/>
          </a:prstGeom>
          <a:noFill/>
          <a:ln>
            <a:noFill/>
          </a:ln>
        </p:spPr>
      </p:pic>
      <p:pic>
        <p:nvPicPr>
          <p:cNvPr id="195" name="Google Shape;195;p5"/>
          <p:cNvPicPr preferRelativeResize="0"/>
          <p:nvPr/>
        </p:nvPicPr>
        <p:blipFill rotWithShape="1">
          <a:blip r:embed="rId5">
            <a:alphaModFix/>
          </a:blip>
          <a:srcRect b="0" l="0" r="0" t="0"/>
          <a:stretch/>
        </p:blipFill>
        <p:spPr>
          <a:xfrm>
            <a:off x="10176933" y="102172"/>
            <a:ext cx="1570950" cy="8727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200" name="Shape 200"/>
        <p:cNvGrpSpPr/>
        <p:nvPr/>
      </p:nvGrpSpPr>
      <p:grpSpPr>
        <a:xfrm>
          <a:off x="0" y="0"/>
          <a:ext cx="0" cy="0"/>
          <a:chOff x="0" y="0"/>
          <a:chExt cx="0" cy="0"/>
        </a:xfrm>
      </p:grpSpPr>
      <p:sp>
        <p:nvSpPr>
          <p:cNvPr id="201" name="Google Shape;20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202" name="Google Shape;202;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1" marL="457200" rtl="0" algn="l">
              <a:lnSpc>
                <a:spcPct val="90000"/>
              </a:lnSpc>
              <a:spcBef>
                <a:spcPts val="0"/>
              </a:spcBef>
              <a:spcAft>
                <a:spcPts val="0"/>
              </a:spcAft>
              <a:buClr>
                <a:schemeClr val="dk1"/>
              </a:buClr>
              <a:buSzPts val="2400"/>
              <a:buNone/>
            </a:pPr>
            <a:r>
              <a:rPr b="1" lang="en-US"/>
              <a:t>Installing create_ap</a:t>
            </a:r>
            <a:endParaRPr b="1"/>
          </a:p>
          <a:p>
            <a:pPr indent="0" lvl="1" marL="457200" rtl="0" algn="l">
              <a:lnSpc>
                <a:spcPct val="90000"/>
              </a:lnSpc>
              <a:spcBef>
                <a:spcPts val="500"/>
              </a:spcBef>
              <a:spcAft>
                <a:spcPts val="0"/>
              </a:spcAft>
              <a:buClr>
                <a:schemeClr val="dk1"/>
              </a:buClr>
              <a:buSzPts val="2400"/>
              <a:buNone/>
            </a:pPr>
            <a:r>
              <a:t/>
            </a:r>
            <a:endParaRPr b="1"/>
          </a:p>
          <a:p>
            <a:pPr indent="-228600" lvl="1" marL="685800" rtl="0" algn="l">
              <a:lnSpc>
                <a:spcPct val="90000"/>
              </a:lnSpc>
              <a:spcBef>
                <a:spcPts val="500"/>
              </a:spcBef>
              <a:spcAft>
                <a:spcPts val="0"/>
              </a:spcAft>
              <a:buClr>
                <a:schemeClr val="dk1"/>
              </a:buClr>
              <a:buSzPts val="2000"/>
              <a:buChar char="•"/>
            </a:pPr>
            <a:r>
              <a:rPr lang="en-US" sz="2000"/>
              <a:t>sudo apt-get install haveged hostapd git util-linux procps iproute2 iw dnsmasq iptables bettercap</a:t>
            </a:r>
            <a:endParaRPr sz="2000"/>
          </a:p>
          <a:p>
            <a:pPr indent="-228600" lvl="1" marL="685800" rtl="0" algn="l">
              <a:lnSpc>
                <a:spcPct val="90000"/>
              </a:lnSpc>
              <a:spcBef>
                <a:spcPts val="500"/>
              </a:spcBef>
              <a:spcAft>
                <a:spcPts val="0"/>
              </a:spcAft>
              <a:buClr>
                <a:schemeClr val="dk1"/>
              </a:buClr>
              <a:buSzPts val="2000"/>
              <a:buChar char="•"/>
            </a:pPr>
            <a:r>
              <a:rPr lang="en-US" sz="2000"/>
              <a:t>git clone https://github.com/oblique/create_ap</a:t>
            </a:r>
            <a:endParaRPr/>
          </a:p>
          <a:p>
            <a:pPr indent="-228600" lvl="1" marL="685800" rtl="0" algn="l">
              <a:lnSpc>
                <a:spcPct val="90000"/>
              </a:lnSpc>
              <a:spcBef>
                <a:spcPts val="500"/>
              </a:spcBef>
              <a:spcAft>
                <a:spcPts val="0"/>
              </a:spcAft>
              <a:buClr>
                <a:schemeClr val="dk1"/>
              </a:buClr>
              <a:buSzPts val="2000"/>
              <a:buChar char="•"/>
            </a:pPr>
            <a:r>
              <a:rPr lang="en-US" sz="2000"/>
              <a:t>cd create_ap</a:t>
            </a:r>
            <a:endParaRPr sz="2000"/>
          </a:p>
          <a:p>
            <a:pPr indent="-228600" lvl="1" marL="685800" rtl="0" algn="l">
              <a:lnSpc>
                <a:spcPct val="90000"/>
              </a:lnSpc>
              <a:spcBef>
                <a:spcPts val="500"/>
              </a:spcBef>
              <a:spcAft>
                <a:spcPts val="0"/>
              </a:spcAft>
              <a:buClr>
                <a:schemeClr val="dk1"/>
              </a:buClr>
              <a:buSzPts val="2000"/>
              <a:buChar char="•"/>
            </a:pPr>
            <a:r>
              <a:rPr lang="en-US" sz="2000"/>
              <a:t>sudo make install</a:t>
            </a:r>
            <a:endParaRPr/>
          </a:p>
          <a:p>
            <a:pPr indent="-228600" lvl="1" marL="685800" rtl="0" algn="l">
              <a:lnSpc>
                <a:spcPct val="90000"/>
              </a:lnSpc>
              <a:spcBef>
                <a:spcPts val="500"/>
              </a:spcBef>
              <a:spcAft>
                <a:spcPts val="0"/>
              </a:spcAft>
              <a:buClr>
                <a:schemeClr val="dk1"/>
              </a:buClr>
              <a:buSzPts val="2000"/>
              <a:buChar char="•"/>
            </a:pPr>
            <a:r>
              <a:rPr lang="en-US" sz="2000"/>
              <a:t>cd .. &amp;&amp; rm -rf create_ap</a:t>
            </a:r>
            <a:endParaRPr sz="2000"/>
          </a:p>
        </p:txBody>
      </p:sp>
      <p:pic>
        <p:nvPicPr>
          <p:cNvPr id="203" name="Google Shape;203;p6"/>
          <p:cNvPicPr preferRelativeResize="0"/>
          <p:nvPr/>
        </p:nvPicPr>
        <p:blipFill rotWithShape="1">
          <a:blip r:embed="rId3">
            <a:alphaModFix/>
          </a:blip>
          <a:srcRect b="0" l="0" r="0" t="0"/>
          <a:stretch/>
        </p:blipFill>
        <p:spPr>
          <a:xfrm>
            <a:off x="10176933" y="102172"/>
            <a:ext cx="1570950" cy="872756"/>
          </a:xfrm>
          <a:prstGeom prst="rect">
            <a:avLst/>
          </a:prstGeom>
          <a:noFill/>
          <a:ln>
            <a:noFill/>
          </a:ln>
        </p:spPr>
      </p:pic>
      <p:sp>
        <p:nvSpPr>
          <p:cNvPr id="204" name="Google Shape;204;p6"/>
          <p:cNvSpPr/>
          <p:nvPr/>
        </p:nvSpPr>
        <p:spPr>
          <a:xfrm rot="10800000">
            <a:off x="10670177" y="2873929"/>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6"/>
          <p:cNvSpPr/>
          <p:nvPr/>
        </p:nvSpPr>
        <p:spPr>
          <a:xfrm rot="10800000">
            <a:off x="10670176" y="3338804"/>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6" name="Google Shape;206;p6"/>
          <p:cNvSpPr/>
          <p:nvPr/>
        </p:nvSpPr>
        <p:spPr>
          <a:xfrm rot="10800000">
            <a:off x="4695154" y="3954159"/>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210" name="Shape 210"/>
        <p:cNvGrpSpPr/>
        <p:nvPr/>
      </p:nvGrpSpPr>
      <p:grpSpPr>
        <a:xfrm>
          <a:off x="0" y="0"/>
          <a:ext cx="0" cy="0"/>
          <a:chOff x="0" y="0"/>
          <a:chExt cx="0" cy="0"/>
        </a:xfrm>
      </p:grpSpPr>
      <p:sp>
        <p:nvSpPr>
          <p:cNvPr id="211" name="Google Shape;21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212" name="Google Shape;212;p7"/>
          <p:cNvSpPr txBox="1"/>
          <p:nvPr>
            <p:ph idx="1" type="body"/>
          </p:nvPr>
        </p:nvSpPr>
        <p:spPr>
          <a:xfrm>
            <a:off x="1577807" y="1615068"/>
            <a:ext cx="4443919" cy="6311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ip a</a:t>
            </a:r>
            <a:endParaRPr/>
          </a:p>
        </p:txBody>
      </p:sp>
      <p:pic>
        <p:nvPicPr>
          <p:cNvPr id="213" name="Google Shape;213;p7"/>
          <p:cNvPicPr preferRelativeResize="0"/>
          <p:nvPr/>
        </p:nvPicPr>
        <p:blipFill rotWithShape="1">
          <a:blip r:embed="rId3">
            <a:alphaModFix/>
          </a:blip>
          <a:srcRect b="0" l="0" r="0" t="0"/>
          <a:stretch/>
        </p:blipFill>
        <p:spPr>
          <a:xfrm>
            <a:off x="2500617" y="2180216"/>
            <a:ext cx="7042218" cy="4123541"/>
          </a:xfrm>
          <a:prstGeom prst="rect">
            <a:avLst/>
          </a:prstGeom>
          <a:noFill/>
          <a:ln>
            <a:noFill/>
          </a:ln>
        </p:spPr>
      </p:pic>
      <p:pic>
        <p:nvPicPr>
          <p:cNvPr id="214" name="Google Shape;214;p7"/>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
        <p:nvSpPr>
          <p:cNvPr id="215" name="Google Shape;215;p7"/>
          <p:cNvSpPr/>
          <p:nvPr/>
        </p:nvSpPr>
        <p:spPr>
          <a:xfrm rot="10800000">
            <a:off x="9752726" y="5673689"/>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219" name="Shape 219"/>
        <p:cNvGrpSpPr/>
        <p:nvPr/>
      </p:nvGrpSpPr>
      <p:grpSpPr>
        <a:xfrm>
          <a:off x="0" y="0"/>
          <a:ext cx="0" cy="0"/>
          <a:chOff x="0" y="0"/>
          <a:chExt cx="0" cy="0"/>
        </a:xfrm>
      </p:grpSpPr>
      <p:sp>
        <p:nvSpPr>
          <p:cNvPr id="220" name="Google Shape;22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221" name="Google Shape;221;p8"/>
          <p:cNvSpPr txBox="1"/>
          <p:nvPr>
            <p:ph idx="1" type="body"/>
          </p:nvPr>
        </p:nvSpPr>
        <p:spPr>
          <a:xfrm>
            <a:off x="838199" y="1825625"/>
            <a:ext cx="5006420" cy="6311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Create_ap  wlan1  eth0  FreeWifi</a:t>
            </a:r>
            <a:endParaRPr/>
          </a:p>
        </p:txBody>
      </p:sp>
      <p:pic>
        <p:nvPicPr>
          <p:cNvPr id="222" name="Google Shape;222;p8"/>
          <p:cNvPicPr preferRelativeResize="0"/>
          <p:nvPr/>
        </p:nvPicPr>
        <p:blipFill rotWithShape="1">
          <a:blip r:embed="rId3">
            <a:alphaModFix/>
          </a:blip>
          <a:srcRect b="0" l="0" r="0" t="0"/>
          <a:stretch/>
        </p:blipFill>
        <p:spPr>
          <a:xfrm>
            <a:off x="838199" y="3190306"/>
            <a:ext cx="10306050" cy="2609850"/>
          </a:xfrm>
          <a:prstGeom prst="rect">
            <a:avLst/>
          </a:prstGeom>
          <a:noFill/>
          <a:ln>
            <a:noFill/>
          </a:ln>
        </p:spPr>
      </p:pic>
      <p:pic>
        <p:nvPicPr>
          <p:cNvPr id="223" name="Google Shape;223;p8"/>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
        <p:nvSpPr>
          <p:cNvPr id="224" name="Google Shape;224;p8"/>
          <p:cNvSpPr/>
          <p:nvPr/>
        </p:nvSpPr>
        <p:spPr>
          <a:xfrm rot="-5400000">
            <a:off x="2778607" y="2274548"/>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5" name="Google Shape;225;p8"/>
          <p:cNvSpPr/>
          <p:nvPr/>
        </p:nvSpPr>
        <p:spPr>
          <a:xfrm rot="-5400000">
            <a:off x="3716839" y="2272519"/>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6" name="Google Shape;226;p8"/>
          <p:cNvSpPr/>
          <p:nvPr/>
        </p:nvSpPr>
        <p:spPr>
          <a:xfrm rot="-5400000">
            <a:off x="4844251" y="2272519"/>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7" name="Google Shape;227;p8"/>
          <p:cNvSpPr txBox="1"/>
          <p:nvPr/>
        </p:nvSpPr>
        <p:spPr>
          <a:xfrm>
            <a:off x="2330948" y="2663687"/>
            <a:ext cx="131952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chemeClr val="dk1"/>
                </a:solidFill>
                <a:latin typeface="Calibri"/>
                <a:ea typeface="Calibri"/>
                <a:cs typeface="Calibri"/>
                <a:sym typeface="Calibri"/>
              </a:rPr>
              <a:t>Internet</a:t>
            </a:r>
            <a:endParaRPr/>
          </a:p>
          <a:p>
            <a:pPr indent="0" lvl="0" marL="0" marR="0" rtl="0" algn="ctr">
              <a:spcBef>
                <a:spcPts val="0"/>
              </a:spcBef>
              <a:spcAft>
                <a:spcPts val="0"/>
              </a:spcAft>
              <a:buNone/>
            </a:pPr>
            <a:r>
              <a:rPr b="0" i="0" lang="en-US" sz="1200" u="none" cap="none" strike="noStrike">
                <a:solidFill>
                  <a:schemeClr val="dk1"/>
                </a:solidFill>
                <a:latin typeface="Calibri"/>
                <a:ea typeface="Calibri"/>
                <a:cs typeface="Calibri"/>
                <a:sym typeface="Calibri"/>
              </a:rPr>
              <a:t>Connection</a:t>
            </a:r>
            <a:endParaRPr/>
          </a:p>
        </p:txBody>
      </p:sp>
      <p:sp>
        <p:nvSpPr>
          <p:cNvPr id="228" name="Google Shape;228;p8"/>
          <p:cNvSpPr txBox="1"/>
          <p:nvPr/>
        </p:nvSpPr>
        <p:spPr>
          <a:xfrm>
            <a:off x="3269180" y="2661658"/>
            <a:ext cx="131952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chemeClr val="dk1"/>
                </a:solidFill>
                <a:latin typeface="Calibri"/>
                <a:ea typeface="Calibri"/>
                <a:cs typeface="Calibri"/>
                <a:sym typeface="Calibri"/>
              </a:rPr>
              <a:t>Hotspot Eth Connection</a:t>
            </a:r>
            <a:endParaRPr/>
          </a:p>
        </p:txBody>
      </p:sp>
      <p:sp>
        <p:nvSpPr>
          <p:cNvPr id="229" name="Google Shape;229;p8"/>
          <p:cNvSpPr txBox="1"/>
          <p:nvPr/>
        </p:nvSpPr>
        <p:spPr>
          <a:xfrm>
            <a:off x="4396592" y="2686304"/>
            <a:ext cx="131952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chemeClr val="dk1"/>
                </a:solidFill>
                <a:latin typeface="Calibri"/>
                <a:ea typeface="Calibri"/>
                <a:cs typeface="Calibri"/>
                <a:sym typeface="Calibri"/>
              </a:rPr>
              <a:t>SSID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88000">
              <a:srgbClr val="FFFFFF">
                <a:alpha val="0"/>
              </a:srgbClr>
            </a:gs>
            <a:gs pos="100000">
              <a:srgbClr val="A9BEE4"/>
            </a:gs>
          </a:gsLst>
          <a:lin ang="5400000" scaled="0"/>
        </a:gradFill>
      </p:bgPr>
    </p:bg>
    <p:spTree>
      <p:nvGrpSpPr>
        <p:cNvPr id="233" name="Shape 233"/>
        <p:cNvGrpSpPr/>
        <p:nvPr/>
      </p:nvGrpSpPr>
      <p:grpSpPr>
        <a:xfrm>
          <a:off x="0" y="0"/>
          <a:ext cx="0" cy="0"/>
          <a:chOff x="0" y="0"/>
          <a:chExt cx="0" cy="0"/>
        </a:xfrm>
      </p:grpSpPr>
      <p:sp>
        <p:nvSpPr>
          <p:cNvPr id="234" name="Google Shape;23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Implementation</a:t>
            </a:r>
            <a:endParaRPr/>
          </a:p>
        </p:txBody>
      </p:sp>
      <p:sp>
        <p:nvSpPr>
          <p:cNvPr id="235" name="Google Shape;235;p9"/>
          <p:cNvSpPr txBox="1"/>
          <p:nvPr>
            <p:ph idx="1" type="body"/>
          </p:nvPr>
        </p:nvSpPr>
        <p:spPr>
          <a:xfrm>
            <a:off x="838199" y="1825625"/>
            <a:ext cx="4443919" cy="6311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Clients Connecting</a:t>
            </a:r>
            <a:endParaRPr/>
          </a:p>
        </p:txBody>
      </p:sp>
      <p:pic>
        <p:nvPicPr>
          <p:cNvPr id="236" name="Google Shape;236;p9"/>
          <p:cNvPicPr preferRelativeResize="0"/>
          <p:nvPr/>
        </p:nvPicPr>
        <p:blipFill rotWithShape="1">
          <a:blip r:embed="rId3">
            <a:alphaModFix/>
          </a:blip>
          <a:srcRect b="0" l="0" r="0" t="0"/>
          <a:stretch/>
        </p:blipFill>
        <p:spPr>
          <a:xfrm>
            <a:off x="838199" y="2591698"/>
            <a:ext cx="10144125" cy="3590925"/>
          </a:xfrm>
          <a:prstGeom prst="rect">
            <a:avLst/>
          </a:prstGeom>
          <a:noFill/>
          <a:ln>
            <a:noFill/>
          </a:ln>
        </p:spPr>
      </p:pic>
      <p:pic>
        <p:nvPicPr>
          <p:cNvPr id="237" name="Google Shape;237;p9"/>
          <p:cNvPicPr preferRelativeResize="0"/>
          <p:nvPr/>
        </p:nvPicPr>
        <p:blipFill rotWithShape="1">
          <a:blip r:embed="rId4">
            <a:alphaModFix/>
          </a:blip>
          <a:srcRect b="0" l="0" r="0" t="0"/>
          <a:stretch/>
        </p:blipFill>
        <p:spPr>
          <a:xfrm>
            <a:off x="10176933" y="102172"/>
            <a:ext cx="1570950" cy="872756"/>
          </a:xfrm>
          <a:prstGeom prst="rect">
            <a:avLst/>
          </a:prstGeom>
          <a:noFill/>
          <a:ln>
            <a:noFill/>
          </a:ln>
        </p:spPr>
      </p:pic>
      <p:sp>
        <p:nvSpPr>
          <p:cNvPr id="238" name="Google Shape;238;p9"/>
          <p:cNvSpPr/>
          <p:nvPr/>
        </p:nvSpPr>
        <p:spPr>
          <a:xfrm rot="10800000">
            <a:off x="7843706" y="5160790"/>
            <a:ext cx="424207" cy="329938"/>
          </a:xfrm>
          <a:prstGeom prst="rightArrow">
            <a:avLst>
              <a:gd fmla="val 50000" name="adj1"/>
              <a:gd fmla="val 50000"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2023-03-27T16:32:59Z</dcterms:created>
  <dc:creator>Ahmad Kanj</dc:creator>
</cp:coreProperties>
</file>